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80" r:id="rId3"/>
    <p:sldId id="382" r:id="rId4"/>
    <p:sldId id="385" r:id="rId5"/>
    <p:sldId id="384" r:id="rId6"/>
    <p:sldId id="386" r:id="rId7"/>
    <p:sldId id="387" r:id="rId8"/>
    <p:sldId id="388" r:id="rId9"/>
    <p:sldId id="389" r:id="rId10"/>
    <p:sldId id="390" r:id="rId11"/>
    <p:sldId id="391" r:id="rId12"/>
    <p:sldId id="392" r:id="rId13"/>
    <p:sldId id="400" r:id="rId14"/>
    <p:sldId id="368" r:id="rId15"/>
    <p:sldId id="374" r:id="rId16"/>
    <p:sldId id="369" r:id="rId17"/>
    <p:sldId id="365" r:id="rId18"/>
    <p:sldId id="373" r:id="rId19"/>
    <p:sldId id="363" r:id="rId20"/>
    <p:sldId id="401" r:id="rId21"/>
    <p:sldId id="354" r:id="rId22"/>
    <p:sldId id="393" r:id="rId23"/>
    <p:sldId id="394" r:id="rId24"/>
    <p:sldId id="395" r:id="rId25"/>
    <p:sldId id="396" r:id="rId26"/>
    <p:sldId id="352" r:id="rId27"/>
    <p:sldId id="404" r:id="rId28"/>
    <p:sldId id="353" r:id="rId29"/>
    <p:sldId id="397" r:id="rId30"/>
    <p:sldId id="355" r:id="rId31"/>
    <p:sldId id="360" r:id="rId32"/>
    <p:sldId id="359" r:id="rId33"/>
    <p:sldId id="398" r:id="rId34"/>
    <p:sldId id="403" r:id="rId35"/>
    <p:sldId id="402" r:id="rId36"/>
    <p:sldId id="399" r:id="rId37"/>
    <p:sldId id="267" r:id="rId38"/>
  </p:sldIdLst>
  <p:sldSz cx="12192000" cy="6858000"/>
  <p:notesSz cx="6794500" cy="992505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E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D7E5B2-A269-490B-8757-661FAAFBEC36}" type="doc">
      <dgm:prSet loTypeId="urn:microsoft.com/office/officeart/2005/8/layout/process2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zh-TW" altLang="en-US"/>
        </a:p>
      </dgm:t>
    </dgm:pt>
    <dgm:pt modelId="{BF1C5006-0E7D-41EB-BC20-69BA9C2320B7}">
      <dgm:prSet phldrT="[文字]" custT="1"/>
      <dgm:spPr>
        <a:solidFill>
          <a:schemeClr val="accent6">
            <a:lumMod val="20000"/>
            <a:lumOff val="80000"/>
            <a:alpha val="75000"/>
          </a:schemeClr>
        </a:solidFill>
      </dgm:spPr>
      <dgm:t>
        <a:bodyPr/>
        <a:lstStyle/>
        <a:p>
          <a:pPr algn="ctr"/>
          <a:r>
            <a:rPr lang="zh-TW" altLang="en-US" sz="20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研究動機與目的</a:t>
          </a:r>
          <a:endParaRPr lang="zh-TW" altLang="en-US" sz="2000" b="1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C07286E-1EF0-4D1A-A936-4C8F0561746B}" type="parTrans" cxnId="{9B4903FE-CD20-4059-9E12-2939866B1B05}">
      <dgm:prSet/>
      <dgm:spPr/>
      <dgm:t>
        <a:bodyPr/>
        <a:lstStyle/>
        <a:p>
          <a:endParaRPr lang="zh-TW" altLang="en-US"/>
        </a:p>
      </dgm:t>
    </dgm:pt>
    <dgm:pt modelId="{AE92A83E-D1D2-45A4-B520-1143D27933C3}" type="sibTrans" cxnId="{9B4903FE-CD20-4059-9E12-2939866B1B05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zh-TW" altLang="en-US"/>
        </a:p>
      </dgm:t>
    </dgm:pt>
    <dgm:pt modelId="{C1A744C7-6531-4A2C-A26F-208871CCD831}">
      <dgm:prSet phldrT="[文字]" custT="1"/>
      <dgm:spPr>
        <a:solidFill>
          <a:schemeClr val="accent4">
            <a:lumMod val="20000"/>
            <a:lumOff val="80000"/>
            <a:alpha val="63000"/>
          </a:schemeClr>
        </a:solidFill>
      </dgm:spPr>
      <dgm:t>
        <a:bodyPr/>
        <a:lstStyle/>
        <a:p>
          <a:pPr algn="ctr"/>
          <a:r>
            <a:rPr lang="zh-TW" altLang="en-US" sz="2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發電機與估測器</a:t>
          </a:r>
          <a:endParaRPr lang="zh-TW" altLang="en-US" sz="2400" b="1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264B73A-BD52-4554-9C55-537F666C3183}" type="parTrans" cxnId="{74E7AA15-70D7-46EA-B6A4-068DBE7C574F}">
      <dgm:prSet/>
      <dgm:spPr/>
      <dgm:t>
        <a:bodyPr/>
        <a:lstStyle/>
        <a:p>
          <a:endParaRPr lang="zh-TW" altLang="en-US"/>
        </a:p>
      </dgm:t>
    </dgm:pt>
    <dgm:pt modelId="{085F4905-590A-4657-950F-38B6B9970D79}" type="sibTrans" cxnId="{74E7AA15-70D7-46EA-B6A4-068DBE7C574F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zh-TW" altLang="en-US"/>
        </a:p>
      </dgm:t>
    </dgm:pt>
    <dgm:pt modelId="{6E6156AB-273A-426D-A006-B9CBF463DC65}">
      <dgm:prSet phldrT="[文字]" custT="1"/>
      <dgm:spPr>
        <a:solidFill>
          <a:schemeClr val="accent3">
            <a:lumMod val="20000"/>
            <a:lumOff val="80000"/>
            <a:alpha val="50000"/>
          </a:schemeClr>
        </a:solidFill>
      </dgm:spPr>
      <dgm:t>
        <a:bodyPr/>
        <a:lstStyle/>
        <a:p>
          <a:pPr algn="ctr"/>
          <a:r>
            <a:rPr lang="zh-TW" altLang="en-US" sz="2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模擬與</a:t>
          </a:r>
          <a:r>
            <a:rPr lang="en-US" altLang="zh-TW" sz="2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HIL</a:t>
          </a:r>
          <a:endParaRPr lang="zh-TW" altLang="en-US" sz="2400" b="1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AC48B4E-9D76-4119-A4A7-000FE5282D50}" type="parTrans" cxnId="{9E98A90F-0196-47D9-8520-0FFE7116F0C4}">
      <dgm:prSet/>
      <dgm:spPr/>
      <dgm:t>
        <a:bodyPr/>
        <a:lstStyle/>
        <a:p>
          <a:endParaRPr lang="zh-TW" altLang="en-US"/>
        </a:p>
      </dgm:t>
    </dgm:pt>
    <dgm:pt modelId="{741E0845-A20A-4946-A3C4-2733C3EB985C}" type="sibTrans" cxnId="{9E98A90F-0196-47D9-8520-0FFE7116F0C4}">
      <dgm:prSet/>
      <dgm:spPr/>
      <dgm:t>
        <a:bodyPr/>
        <a:lstStyle/>
        <a:p>
          <a:endParaRPr lang="zh-TW" altLang="en-US"/>
        </a:p>
      </dgm:t>
    </dgm:pt>
    <dgm:pt modelId="{47B19E0F-E667-4F95-87D7-822F95ED7192}">
      <dgm:prSet phldrT="[文字]" custT="1"/>
      <dgm:spPr>
        <a:solidFill>
          <a:schemeClr val="accent5">
            <a:lumMod val="40000"/>
            <a:lumOff val="60000"/>
            <a:alpha val="77000"/>
          </a:schemeClr>
        </a:solidFill>
      </dgm:spPr>
      <dgm:t>
        <a:bodyPr/>
        <a:lstStyle/>
        <a:p>
          <a:pPr algn="ctr"/>
          <a:r>
            <a:rPr lang="zh-TW" altLang="en-US" sz="24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實驗架構</a:t>
          </a:r>
          <a:endParaRPr lang="zh-TW" altLang="en-US" sz="2400" b="1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020FC75-789A-41A6-A383-6C4F9D677D26}" type="sibTrans" cxnId="{4BAE2C1B-1470-4DF6-B599-1F9A5BA8E4C4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zh-TW" altLang="en-US"/>
        </a:p>
      </dgm:t>
    </dgm:pt>
    <dgm:pt modelId="{C84495D4-9A31-43F5-9BE2-7DA57234A216}" type="parTrans" cxnId="{4BAE2C1B-1470-4DF6-B599-1F9A5BA8E4C4}">
      <dgm:prSet/>
      <dgm:spPr/>
      <dgm:t>
        <a:bodyPr/>
        <a:lstStyle/>
        <a:p>
          <a:endParaRPr lang="zh-TW" altLang="en-US"/>
        </a:p>
      </dgm:t>
    </dgm:pt>
    <dgm:pt modelId="{8CD33D04-5A74-4FB0-92F8-B1DFD09A0417}" type="pres">
      <dgm:prSet presAssocID="{B5D7E5B2-A269-490B-8757-661FAAFBEC36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1284502-0E62-47A9-9C88-59F1F681CEAB}" type="pres">
      <dgm:prSet presAssocID="{BF1C5006-0E7D-41EB-BC20-69BA9C2320B7}" presName="node" presStyleLbl="node1" presStyleIdx="0" presStyleCnt="4" custScaleX="95513" custLinFactX="-100000" custLinFactNeighborX="-115779" custLinFactNeighborY="3927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B40E2F6-5E13-4AF9-A973-1969C9FF7001}" type="pres">
      <dgm:prSet presAssocID="{AE92A83E-D1D2-45A4-B520-1143D27933C3}" presName="sibTrans" presStyleLbl="sibTrans2D1" presStyleIdx="0" presStyleCnt="3" custScaleX="113163"/>
      <dgm:spPr/>
      <dgm:t>
        <a:bodyPr/>
        <a:lstStyle/>
        <a:p>
          <a:endParaRPr lang="zh-TW" altLang="en-US"/>
        </a:p>
      </dgm:t>
    </dgm:pt>
    <dgm:pt modelId="{E569ACB0-5821-4DDC-9607-2956DD8D1A01}" type="pres">
      <dgm:prSet presAssocID="{AE92A83E-D1D2-45A4-B520-1143D27933C3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8707A0F5-7F71-49CA-9E16-FD8E46E42BDE}" type="pres">
      <dgm:prSet presAssocID="{47B19E0F-E667-4F95-87D7-822F95ED7192}" presName="node" presStyleLbl="node1" presStyleIdx="1" presStyleCnt="4" custScaleX="95797" custLinFactY="-80516" custLinFactNeighborX="-63547" custLinFactNeighborY="-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8B5187E-DC4F-4F39-9BCD-3355340CFC1A}" type="pres">
      <dgm:prSet presAssocID="{A020FC75-789A-41A6-A383-6C4F9D677D26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8BC922AC-7703-4A9C-8AE2-F9514D5587B5}" type="pres">
      <dgm:prSet presAssocID="{A020FC75-789A-41A6-A383-6C4F9D677D26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01D402FF-F750-48E7-85A6-7E7B017676D0}" type="pres">
      <dgm:prSet presAssocID="{C1A744C7-6531-4A2C-A26F-208871CCD831}" presName="node" presStyleLbl="node1" presStyleIdx="2" presStyleCnt="4" custScaleX="98556" custLinFactY="-180516" custLinFactNeighborX="55099" custLinFactNeighborY="-2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D434F11-A400-471A-A521-7B4AA9607581}" type="pres">
      <dgm:prSet presAssocID="{085F4905-590A-4657-950F-38B6B9970D79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F6EEB274-9A62-420E-8023-5728BA60AEB2}" type="pres">
      <dgm:prSet presAssocID="{085F4905-590A-4657-950F-38B6B9970D79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3ACD5583-DD3E-456A-9357-E5AD4B5B0DBA}" type="pres">
      <dgm:prSet presAssocID="{6E6156AB-273A-426D-A006-B9CBF463DC65}" presName="node" presStyleLbl="node1" presStyleIdx="3" presStyleCnt="4" custScaleX="97825" custLinFactX="80933" custLinFactY="-280516" custLinFactNeighborX="100000" custLinFactNeighborY="-3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0A0B288-DBB9-48E0-8B1D-B2EDBA7C931E}" type="presOf" srcId="{AE92A83E-D1D2-45A4-B520-1143D27933C3}" destId="{E569ACB0-5821-4DDC-9607-2956DD8D1A01}" srcOrd="1" destOrd="0" presId="urn:microsoft.com/office/officeart/2005/8/layout/process2"/>
    <dgm:cxn modelId="{151CCCD1-FA19-4DE8-AB67-E66EBD2F81B6}" type="presOf" srcId="{C1A744C7-6531-4A2C-A26F-208871CCD831}" destId="{01D402FF-F750-48E7-85A6-7E7B017676D0}" srcOrd="0" destOrd="0" presId="urn:microsoft.com/office/officeart/2005/8/layout/process2"/>
    <dgm:cxn modelId="{9E98A90F-0196-47D9-8520-0FFE7116F0C4}" srcId="{B5D7E5B2-A269-490B-8757-661FAAFBEC36}" destId="{6E6156AB-273A-426D-A006-B9CBF463DC65}" srcOrd="3" destOrd="0" parTransId="{7AC48B4E-9D76-4119-A4A7-000FE5282D50}" sibTransId="{741E0845-A20A-4946-A3C4-2733C3EB985C}"/>
    <dgm:cxn modelId="{84BD1F74-3E81-475B-83E7-9FD7F43AE06E}" type="presOf" srcId="{B5D7E5B2-A269-490B-8757-661FAAFBEC36}" destId="{8CD33D04-5A74-4FB0-92F8-B1DFD09A0417}" srcOrd="0" destOrd="0" presId="urn:microsoft.com/office/officeart/2005/8/layout/process2"/>
    <dgm:cxn modelId="{74E7AA15-70D7-46EA-B6A4-068DBE7C574F}" srcId="{B5D7E5B2-A269-490B-8757-661FAAFBEC36}" destId="{C1A744C7-6531-4A2C-A26F-208871CCD831}" srcOrd="2" destOrd="0" parTransId="{D264B73A-BD52-4554-9C55-537F666C3183}" sibTransId="{085F4905-590A-4657-950F-38B6B9970D79}"/>
    <dgm:cxn modelId="{087F45EA-6F10-4DF5-8406-0817BCC972E0}" type="presOf" srcId="{A020FC75-789A-41A6-A383-6C4F9D677D26}" destId="{8BC922AC-7703-4A9C-8AE2-F9514D5587B5}" srcOrd="1" destOrd="0" presId="urn:microsoft.com/office/officeart/2005/8/layout/process2"/>
    <dgm:cxn modelId="{191909E6-E205-4808-B0ED-35038CF796DB}" type="presOf" srcId="{A020FC75-789A-41A6-A383-6C4F9D677D26}" destId="{78B5187E-DC4F-4F39-9BCD-3355340CFC1A}" srcOrd="0" destOrd="0" presId="urn:microsoft.com/office/officeart/2005/8/layout/process2"/>
    <dgm:cxn modelId="{595FA2FF-C29C-490E-B089-9C2CE41FBC8D}" type="presOf" srcId="{BF1C5006-0E7D-41EB-BC20-69BA9C2320B7}" destId="{11284502-0E62-47A9-9C88-59F1F681CEAB}" srcOrd="0" destOrd="0" presId="urn:microsoft.com/office/officeart/2005/8/layout/process2"/>
    <dgm:cxn modelId="{9B4903FE-CD20-4059-9E12-2939866B1B05}" srcId="{B5D7E5B2-A269-490B-8757-661FAAFBEC36}" destId="{BF1C5006-0E7D-41EB-BC20-69BA9C2320B7}" srcOrd="0" destOrd="0" parTransId="{DC07286E-1EF0-4D1A-A936-4C8F0561746B}" sibTransId="{AE92A83E-D1D2-45A4-B520-1143D27933C3}"/>
    <dgm:cxn modelId="{F07395C6-AB70-4434-B718-1F3F1A61C124}" type="presOf" srcId="{6E6156AB-273A-426D-A006-B9CBF463DC65}" destId="{3ACD5583-DD3E-456A-9357-E5AD4B5B0DBA}" srcOrd="0" destOrd="0" presId="urn:microsoft.com/office/officeart/2005/8/layout/process2"/>
    <dgm:cxn modelId="{0DA5C326-5F8E-41D5-B89B-825827BF5EAE}" type="presOf" srcId="{085F4905-590A-4657-950F-38B6B9970D79}" destId="{3D434F11-A400-471A-A521-7B4AA9607581}" srcOrd="0" destOrd="0" presId="urn:microsoft.com/office/officeart/2005/8/layout/process2"/>
    <dgm:cxn modelId="{E3076685-68B1-4CBC-95C2-551FBB27FEE2}" type="presOf" srcId="{47B19E0F-E667-4F95-87D7-822F95ED7192}" destId="{8707A0F5-7F71-49CA-9E16-FD8E46E42BDE}" srcOrd="0" destOrd="0" presId="urn:microsoft.com/office/officeart/2005/8/layout/process2"/>
    <dgm:cxn modelId="{4BAE2C1B-1470-4DF6-B599-1F9A5BA8E4C4}" srcId="{B5D7E5B2-A269-490B-8757-661FAAFBEC36}" destId="{47B19E0F-E667-4F95-87D7-822F95ED7192}" srcOrd="1" destOrd="0" parTransId="{C84495D4-9A31-43F5-9BE2-7DA57234A216}" sibTransId="{A020FC75-789A-41A6-A383-6C4F9D677D26}"/>
    <dgm:cxn modelId="{3DC6432C-73FF-48D0-9EEF-479FC594276D}" type="presOf" srcId="{085F4905-590A-4657-950F-38B6B9970D79}" destId="{F6EEB274-9A62-420E-8023-5728BA60AEB2}" srcOrd="1" destOrd="0" presId="urn:microsoft.com/office/officeart/2005/8/layout/process2"/>
    <dgm:cxn modelId="{A4B6006E-CDE6-4DD6-AFF7-6BC294AD6383}" type="presOf" srcId="{AE92A83E-D1D2-45A4-B520-1143D27933C3}" destId="{DB40E2F6-5E13-4AF9-A973-1969C9FF7001}" srcOrd="0" destOrd="0" presId="urn:microsoft.com/office/officeart/2005/8/layout/process2"/>
    <dgm:cxn modelId="{0C280B33-6168-4BD7-AB22-94D90CB0AC9F}" type="presParOf" srcId="{8CD33D04-5A74-4FB0-92F8-B1DFD09A0417}" destId="{11284502-0E62-47A9-9C88-59F1F681CEAB}" srcOrd="0" destOrd="0" presId="urn:microsoft.com/office/officeart/2005/8/layout/process2"/>
    <dgm:cxn modelId="{935A6D37-A6B4-4070-B976-32F0BFF6082F}" type="presParOf" srcId="{8CD33D04-5A74-4FB0-92F8-B1DFD09A0417}" destId="{DB40E2F6-5E13-4AF9-A973-1969C9FF7001}" srcOrd="1" destOrd="0" presId="urn:microsoft.com/office/officeart/2005/8/layout/process2"/>
    <dgm:cxn modelId="{43859DFC-B641-42FE-BD66-73AC94729E76}" type="presParOf" srcId="{DB40E2F6-5E13-4AF9-A973-1969C9FF7001}" destId="{E569ACB0-5821-4DDC-9607-2956DD8D1A01}" srcOrd="0" destOrd="0" presId="urn:microsoft.com/office/officeart/2005/8/layout/process2"/>
    <dgm:cxn modelId="{05F1B923-389E-4ED0-A8F8-43C84E85BAF7}" type="presParOf" srcId="{8CD33D04-5A74-4FB0-92F8-B1DFD09A0417}" destId="{8707A0F5-7F71-49CA-9E16-FD8E46E42BDE}" srcOrd="2" destOrd="0" presId="urn:microsoft.com/office/officeart/2005/8/layout/process2"/>
    <dgm:cxn modelId="{4DF20066-76FF-49E4-990B-D6248CD4D8C4}" type="presParOf" srcId="{8CD33D04-5A74-4FB0-92F8-B1DFD09A0417}" destId="{78B5187E-DC4F-4F39-9BCD-3355340CFC1A}" srcOrd="3" destOrd="0" presId="urn:microsoft.com/office/officeart/2005/8/layout/process2"/>
    <dgm:cxn modelId="{D8F03717-85F4-4141-B220-2BD132436C4A}" type="presParOf" srcId="{78B5187E-DC4F-4F39-9BCD-3355340CFC1A}" destId="{8BC922AC-7703-4A9C-8AE2-F9514D5587B5}" srcOrd="0" destOrd="0" presId="urn:microsoft.com/office/officeart/2005/8/layout/process2"/>
    <dgm:cxn modelId="{F6D12F3A-8FFE-41A0-B038-8CB95FC3D59C}" type="presParOf" srcId="{8CD33D04-5A74-4FB0-92F8-B1DFD09A0417}" destId="{01D402FF-F750-48E7-85A6-7E7B017676D0}" srcOrd="4" destOrd="0" presId="urn:microsoft.com/office/officeart/2005/8/layout/process2"/>
    <dgm:cxn modelId="{284F8327-6559-4B9A-AD95-AFCAF2AE1A3A}" type="presParOf" srcId="{8CD33D04-5A74-4FB0-92F8-B1DFD09A0417}" destId="{3D434F11-A400-471A-A521-7B4AA9607581}" srcOrd="5" destOrd="0" presId="urn:microsoft.com/office/officeart/2005/8/layout/process2"/>
    <dgm:cxn modelId="{A4E80318-FE34-4BB5-B227-1D6FF1BB5555}" type="presParOf" srcId="{3D434F11-A400-471A-A521-7B4AA9607581}" destId="{F6EEB274-9A62-420E-8023-5728BA60AEB2}" srcOrd="0" destOrd="0" presId="urn:microsoft.com/office/officeart/2005/8/layout/process2"/>
    <dgm:cxn modelId="{90F0D938-1E8A-4B56-BDDD-69C0E62BA365}" type="presParOf" srcId="{8CD33D04-5A74-4FB0-92F8-B1DFD09A0417}" destId="{3ACD5583-DD3E-456A-9357-E5AD4B5B0DB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84502-0E62-47A9-9C88-59F1F681CEAB}">
      <dsp:nvSpPr>
        <dsp:cNvPr id="0" name=""/>
        <dsp:cNvSpPr/>
      </dsp:nvSpPr>
      <dsp:spPr>
        <a:xfrm>
          <a:off x="0" y="197068"/>
          <a:ext cx="2318372" cy="976847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研究動機與目的</a:t>
          </a:r>
          <a:endParaRPr lang="zh-TW" altLang="en-US" sz="2000" b="1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8611" y="225679"/>
        <a:ext cx="2261150" cy="919625"/>
      </dsp:txXfrm>
    </dsp:sp>
    <dsp:sp modelId="{DB40E2F6-5E13-4AF9-A973-1969C9FF7001}">
      <dsp:nvSpPr>
        <dsp:cNvPr id="0" name=""/>
        <dsp:cNvSpPr/>
      </dsp:nvSpPr>
      <dsp:spPr>
        <a:xfrm rot="21598146">
          <a:off x="2351025" y="464959"/>
          <a:ext cx="366400" cy="4395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>
        <a:off x="2351025" y="552905"/>
        <a:ext cx="256480" cy="263749"/>
      </dsp:txXfrm>
    </dsp:sp>
    <dsp:sp modelId="{8707A0F5-7F71-49CA-9E16-FD8E46E42BDE}">
      <dsp:nvSpPr>
        <dsp:cNvPr id="0" name=""/>
        <dsp:cNvSpPr/>
      </dsp:nvSpPr>
      <dsp:spPr>
        <a:xfrm>
          <a:off x="2750080" y="195583"/>
          <a:ext cx="2325265" cy="976847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77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實驗架構</a:t>
          </a:r>
          <a:endParaRPr lang="zh-TW" altLang="en-US" sz="2400" b="1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778691" y="224194"/>
        <a:ext cx="2268043" cy="919625"/>
      </dsp:txXfrm>
    </dsp:sp>
    <dsp:sp modelId="{78B5187E-DC4F-4F39-9BCD-3355340CFC1A}">
      <dsp:nvSpPr>
        <dsp:cNvPr id="0" name=""/>
        <dsp:cNvSpPr/>
      </dsp:nvSpPr>
      <dsp:spPr>
        <a:xfrm>
          <a:off x="5140486" y="464216"/>
          <a:ext cx="390844" cy="4395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>
        <a:off x="5140486" y="552132"/>
        <a:ext cx="273591" cy="263749"/>
      </dsp:txXfrm>
    </dsp:sp>
    <dsp:sp modelId="{01D402FF-F750-48E7-85A6-7E7B017676D0}">
      <dsp:nvSpPr>
        <dsp:cNvPr id="0" name=""/>
        <dsp:cNvSpPr/>
      </dsp:nvSpPr>
      <dsp:spPr>
        <a:xfrm>
          <a:off x="5596471" y="195583"/>
          <a:ext cx="2392234" cy="976847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6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發電機與估測器</a:t>
          </a:r>
          <a:endParaRPr lang="zh-TW" altLang="en-US" sz="2400" b="1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625082" y="224194"/>
        <a:ext cx="2335012" cy="919625"/>
      </dsp:txXfrm>
    </dsp:sp>
    <dsp:sp modelId="{3D434F11-A400-471A-A521-7B4AA9607581}">
      <dsp:nvSpPr>
        <dsp:cNvPr id="0" name=""/>
        <dsp:cNvSpPr/>
      </dsp:nvSpPr>
      <dsp:spPr>
        <a:xfrm>
          <a:off x="8057101" y="464216"/>
          <a:ext cx="410371" cy="4395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>
        <a:off x="8057101" y="552132"/>
        <a:ext cx="287260" cy="263749"/>
      </dsp:txXfrm>
    </dsp:sp>
    <dsp:sp modelId="{3ACD5583-DD3E-456A-9357-E5AD4B5B0DBA}">
      <dsp:nvSpPr>
        <dsp:cNvPr id="0" name=""/>
        <dsp:cNvSpPr/>
      </dsp:nvSpPr>
      <dsp:spPr>
        <a:xfrm>
          <a:off x="8535868" y="195583"/>
          <a:ext cx="2374490" cy="976847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模擬與</a:t>
          </a:r>
          <a:r>
            <a:rPr lang="en-US" altLang="zh-TW" sz="2400" b="1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HIL</a:t>
          </a:r>
          <a:endParaRPr lang="zh-TW" altLang="en-US" sz="2400" b="1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564479" y="224194"/>
        <a:ext cx="2317268" cy="919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image" Target="../media/image54.wmf"/><Relationship Id="rId7" Type="http://schemas.openxmlformats.org/officeDocument/2006/relationships/image" Target="../media/image58.emf"/><Relationship Id="rId2" Type="http://schemas.openxmlformats.org/officeDocument/2006/relationships/image" Target="../media/image53.wmf"/><Relationship Id="rId1" Type="http://schemas.openxmlformats.org/officeDocument/2006/relationships/image" Target="../media/image52.emf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1BACC-CFCA-426E-9FBA-C0A294FA707F}" type="datetimeFigureOut">
              <a:rPr lang="zh-TW" altLang="en-US" smtClean="0"/>
              <a:t>2019/7/19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8100" y="942816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84955-4F57-45FB-982C-D0D8296DAB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950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4C32F-69EE-4AC2-8F96-2C4A9006DB27}" type="datetimeFigureOut">
              <a:rPr lang="zh-TW" altLang="en-US" smtClean="0"/>
              <a:t>2019/7/19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76431"/>
            <a:ext cx="5435600" cy="3907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7076"/>
            <a:ext cx="2944283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8645" y="9427076"/>
            <a:ext cx="2944283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9DB82-75C1-48D3-A4E1-881E82327B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248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12CF-00C0-4512-9074-64789A0EA1E1}" type="datetime1">
              <a:rPr lang="zh-TW" altLang="en-US" smtClean="0"/>
              <a:t>2019/7/19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961120" y="6321425"/>
            <a:ext cx="2423160" cy="473076"/>
          </a:xfrm>
        </p:spPr>
        <p:txBody>
          <a:bodyPr/>
          <a:lstStyle>
            <a:lvl1pPr>
              <a:defRPr sz="3200"/>
            </a:lvl1pPr>
          </a:lstStyle>
          <a:p>
            <a:fld id="{0EEEC343-D1D4-4FBD-A330-280A624D56E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563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A595A-8D6C-489B-AD3E-4078CA9578C2}" type="datetime1">
              <a:rPr lang="zh-TW" altLang="en-US" smtClean="0"/>
              <a:t>2019/7/19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88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FB766-6073-459D-A954-100F26EE60B6}" type="datetime1">
              <a:rPr lang="zh-TW" altLang="en-US" smtClean="0"/>
              <a:t>2019/7/19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383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8001" y="562833"/>
            <a:ext cx="8805809" cy="852273"/>
          </a:xfr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lstStyle>
            <a:lvl1pPr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253D0309-F772-4999-8F59-23B82CC971E2}" type="datetime1">
              <a:rPr lang="zh-TW" altLang="en-US" smtClean="0"/>
              <a:pPr/>
              <a:t>2019/7/19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785061" y="6078392"/>
            <a:ext cx="2302164" cy="921039"/>
          </a:xfrm>
        </p:spPr>
        <p:txBody>
          <a:bodyPr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EEEC343-D1D4-4FBD-A330-280A624D56E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212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5CA79-2E4E-4FC7-95DE-E2BB49261835}" type="datetime1">
              <a:rPr lang="zh-TW" altLang="en-US" smtClean="0"/>
              <a:t>2019/7/19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21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CBD5-6B44-4051-B825-8A9F1F1BAD43}" type="datetime1">
              <a:rPr lang="zh-TW" altLang="en-US" smtClean="0"/>
              <a:t>2019/7/19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25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4F993-54AB-4D2C-9AD5-4FAE55CCF9CC}" type="datetime1">
              <a:rPr lang="zh-TW" altLang="en-US" smtClean="0"/>
              <a:t>2019/7/19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80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087E-1459-4829-B393-D487FD5E0993}" type="datetime1">
              <a:rPr lang="zh-TW" altLang="en-US" smtClean="0"/>
              <a:t>2019/7/19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62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B063A-5BE0-42E7-B11B-00A63953C0EE}" type="datetime1">
              <a:rPr lang="zh-TW" altLang="en-US" smtClean="0"/>
              <a:t>2019/7/19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50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3934-FE95-4EFB-A01C-F3C70309CD2F}" type="datetime1">
              <a:rPr lang="zh-TW" altLang="en-US" smtClean="0"/>
              <a:t>2019/7/19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414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BAD9-0378-4D3F-9062-6241975DC17C}" type="datetime1">
              <a:rPr lang="zh-TW" altLang="en-US" smtClean="0"/>
              <a:t>2019/7/19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82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8C6E0-4743-4AC2-A8E1-0164A03CCC8C}" type="datetime1">
              <a:rPr lang="zh-TW" altLang="en-US" smtClean="0"/>
              <a:t>2019/7/19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051636" y="6078392"/>
            <a:ext cx="2302164" cy="921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EC343-D1D4-4FBD-A330-280A624D56E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9042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2.png"/><Relationship Id="rId7" Type="http://schemas.openxmlformats.org/officeDocument/2006/relationships/image" Target="../media/image9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10" Type="http://schemas.openxmlformats.org/officeDocument/2006/relationships/image" Target="../media/image120.png"/><Relationship Id="rId4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31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59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56.emf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8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53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55.emf"/><Relationship Id="rId4" Type="http://schemas.openxmlformats.org/officeDocument/2006/relationships/image" Target="../media/image52.e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5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933" y="297526"/>
            <a:ext cx="3314980" cy="843473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014398"/>
              </p:ext>
            </p:extLst>
          </p:nvPr>
        </p:nvGraphicFramePr>
        <p:xfrm>
          <a:off x="1646239" y="3695165"/>
          <a:ext cx="8128000" cy="2325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1229">
                  <a:extLst>
                    <a:ext uri="{9D8B030D-6E8A-4147-A177-3AD203B41FA5}">
                      <a16:colId xmlns:a16="http://schemas.microsoft.com/office/drawing/2014/main" val="2452615159"/>
                    </a:ext>
                  </a:extLst>
                </a:gridCol>
                <a:gridCol w="4066771">
                  <a:extLst>
                    <a:ext uri="{9D8B030D-6E8A-4147-A177-3AD203B41FA5}">
                      <a16:colId xmlns:a16="http://schemas.microsoft.com/office/drawing/2014/main" val="2256387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Supervisor: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謝旻甫教授</a:t>
                      </a:r>
                      <a:endParaRPr lang="en-US" altLang="zh-TW" sz="2400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54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Advisor(s):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蔡明祺教授、張簡樂仁教授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429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Mentor: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林維哲學長</a:t>
                      </a:r>
                      <a:endParaRPr lang="en-US" altLang="zh-TW" sz="24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591973"/>
                  </a:ext>
                </a:extLst>
              </a:tr>
              <a:tr h="4966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研究生</a:t>
                      </a:r>
                      <a:r>
                        <a:rPr lang="en-US" altLang="zh-TW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陳韋翰</a:t>
                      </a:r>
                      <a:endParaRPr lang="en-US" altLang="zh-TW" sz="24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3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日期</a:t>
                      </a:r>
                      <a:r>
                        <a:rPr lang="en-US" altLang="zh-TW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:</a:t>
                      </a:r>
                      <a:endParaRPr lang="zh-TW" altLang="en-US" sz="2400" b="1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2019.07.20(</a:t>
                      </a:r>
                      <a:r>
                        <a:rPr lang="zh-TW" altLang="en-US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六</a:t>
                      </a:r>
                      <a:r>
                        <a:rPr lang="en-US" altLang="zh-TW" sz="2400" b="1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252889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3017012" y="1503930"/>
            <a:ext cx="5519460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引擎發電系統之振噪抑制控制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2323447" y="2166223"/>
            <a:ext cx="690659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Control of Engine Power Generation System for Vibration and Noise Reduction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1729917" y="3407747"/>
            <a:ext cx="80936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66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引擎扭矩替代方案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5" y="2532070"/>
            <a:ext cx="3908115" cy="3081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28536" y="5844916"/>
                <a:ext cx="4241631" cy="5640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𝑻</m:t>
                        </m:r>
                      </m:e>
                      <m:sub>
                        <m:r>
                          <a:rPr lang="en-US" altLang="zh-TW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𝒂𝒗𝒈</m:t>
                        </m:r>
                      </m:sub>
                    </m:sSub>
                  </m:oMath>
                </a14:m>
                <a:r>
                  <a:rPr lang="en-US" altLang="zh-TW" sz="2800" b="1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+ac</a:t>
                </a:r>
                <a:r>
                  <a:rPr lang="zh-TW" altLang="en-US" sz="2800" b="1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</a:t>
                </a:r>
                <a:r>
                  <a:rPr lang="en-US" altLang="zh-TW" sz="2800" b="1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2800" b="1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位置依據</a:t>
                </a:r>
                <a:r>
                  <a:rPr lang="en-US" altLang="zh-TW" sz="2800" b="1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en-US" altLang="zh-TW" sz="28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36" y="5844916"/>
                <a:ext cx="4241631" cy="564001"/>
              </a:xfrm>
              <a:prstGeom prst="rect">
                <a:avLst/>
              </a:prstGeom>
              <a:blipFill>
                <a:blip r:embed="rId3"/>
                <a:stretch>
                  <a:fillRect t="-11957" b="-228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加號 7"/>
          <p:cNvSpPr/>
          <p:nvPr/>
        </p:nvSpPr>
        <p:spPr>
          <a:xfrm>
            <a:off x="4199853" y="5596989"/>
            <a:ext cx="986116" cy="1015385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185969" y="2639837"/>
                <a:ext cx="3151558" cy="28655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T</m:t>
                          </m:r>
                        </m:e>
                        <m:sub>
                          <m: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𝒓𝑳</m:t>
                          </m:r>
                        </m:sub>
                      </m:sSub>
                      <m:r>
                        <a:rPr lang="en-US" altLang="zh-TW" sz="1400" b="1" i="1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𝑪</m:t>
                          </m:r>
                        </m:e>
                        <m:sub>
                          <m: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𝑹</m:t>
                          </m:r>
                        </m:sub>
                      </m:sSub>
                      <m:sSub>
                        <m:sSubPr>
                          <m:ctrlP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𝑴</m:t>
                          </m:r>
                        </m:e>
                        <m:sub>
                          <m: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𝒗</m:t>
                          </m:r>
                        </m:sub>
                      </m:sSub>
                      <m:r>
                        <a:rPr lang="en-US" altLang="zh-TW" sz="1400" b="1" i="1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𝒈</m:t>
                      </m:r>
                      <m:r>
                        <a:rPr lang="en-US" altLang="zh-TW" sz="1400" b="1" i="1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+</m:t>
                      </m:r>
                      <m:f>
                        <m:fPr>
                          <m:ctrlP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fPr>
                        <m:num>
                          <m: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l-GR" altLang="zh-TW" sz="1400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𝜌</m:t>
                          </m:r>
                        </m:e>
                        <m:sub>
                          <m: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𝒂</m:t>
                          </m:r>
                        </m:sub>
                      </m:sSub>
                      <m:sSub>
                        <m:sSubPr>
                          <m:ctrlP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𝑪</m:t>
                          </m:r>
                        </m:e>
                        <m:sub>
                          <m: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𝑫</m:t>
                          </m:r>
                        </m:sub>
                      </m:sSub>
                      <m:sSub>
                        <m:sSubPr>
                          <m:ctrlP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𝑨</m:t>
                          </m:r>
                        </m:e>
                        <m:sub>
                          <m: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𝒗</m:t>
                          </m:r>
                        </m:sub>
                      </m:sSub>
                      <m:sSubSup>
                        <m:sSubSupPr>
                          <m:ctrlP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SupPr>
                        <m:e>
                          <m: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𝑺</m:t>
                          </m:r>
                        </m:e>
                        <m:sub>
                          <m: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𝒗</m:t>
                          </m:r>
                        </m:sub>
                        <m:sup>
                          <m:r>
                            <a:rPr lang="en-US" altLang="zh-TW" sz="1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/>
                <a:endParaRPr lang="en-US" altLang="zh-TW" sz="1400" b="1" i="1" dirty="0">
                  <a:latin typeface="Cambria Math" panose="02040503050406030204" pitchFamily="18" charset="0"/>
                  <a:ea typeface="微軟正黑體" panose="020B0604030504040204" pitchFamily="34" charset="-120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𝑪</m:t>
                        </m:r>
                      </m:e>
                      <m:sub>
                        <m:r>
                          <a:rPr lang="en-US" altLang="zh-TW" sz="1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𝑹</m:t>
                        </m:r>
                      </m:sub>
                    </m:sSub>
                    <m:r>
                      <a:rPr lang="en-US" altLang="zh-TW" sz="1400" b="1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r>
                      <a:rPr lang="zh-TW" altLang="en-US" sz="1400" b="1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滾動阻力系數</m:t>
                    </m:r>
                  </m:oMath>
                </a14:m>
                <a:r>
                  <a:rPr lang="en-US" altLang="zh-TW" sz="1400" b="1" i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(0.012~0.015)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𝑴</m:t>
                        </m:r>
                      </m:e>
                      <m:sub>
                        <m:r>
                          <a:rPr lang="en-US" altLang="zh-TW" sz="1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𝒗</m:t>
                        </m:r>
                      </m:sub>
                    </m:sSub>
                    <m:r>
                      <a:rPr lang="zh-TW" altLang="en-US" sz="1400" b="1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  <m:r>
                      <a:rPr lang="en-US" altLang="zh-TW" sz="1400" b="1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</m:oMath>
                </a14:m>
                <a:r>
                  <a:rPr lang="zh-TW" altLang="en-US" sz="1400" b="1" i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車輛重量</a:t>
                </a:r>
                <a:endParaRPr lang="en-US" altLang="zh-TW" sz="1400" b="1" i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l-GR" altLang="zh-TW" sz="1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𝜌</m:t>
                        </m:r>
                      </m:e>
                      <m:sub>
                        <m:r>
                          <a:rPr lang="en-US" altLang="zh-TW" sz="1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𝒂</m:t>
                        </m:r>
                      </m:sub>
                    </m:sSub>
                    <m:r>
                      <a:rPr lang="zh-TW" altLang="en-US" sz="1400" b="1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  <m:r>
                      <a:rPr lang="en-US" altLang="zh-TW" sz="1400" b="1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</m:oMath>
                </a14:m>
                <a:r>
                  <a:rPr lang="zh-TW" altLang="en-US" sz="1400" b="1" i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空氣密度</a:t>
                </a:r>
                <a:endParaRPr lang="en-US" altLang="zh-TW" sz="1400" b="1" i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𝑪</m:t>
                        </m:r>
                      </m:e>
                      <m:sub>
                        <m:r>
                          <a:rPr lang="en-US" altLang="zh-TW" sz="1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𝑫</m:t>
                        </m:r>
                      </m:sub>
                    </m:sSub>
                    <m:r>
                      <a:rPr lang="zh-TW" altLang="en-US" sz="1400" b="1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  <m:r>
                      <a:rPr lang="en-US" altLang="zh-TW" sz="1400" b="1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</m:oMath>
                </a14:m>
                <a:r>
                  <a:rPr lang="zh-TW" altLang="en-US" sz="1400" b="1" i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阻力系數</a:t>
                </a:r>
                <a:r>
                  <a:rPr lang="en-US" altLang="zh-TW" sz="1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(0.3~0.5)</a:t>
                </a:r>
                <a:endParaRPr lang="en-US" altLang="zh-TW" sz="1400" b="1" i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1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𝑨</m:t>
                        </m:r>
                      </m:e>
                      <m:sub>
                        <m:r>
                          <a:rPr lang="en-US" altLang="zh-TW" sz="1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𝒗</m:t>
                        </m:r>
                      </m:sub>
                    </m:sSub>
                    <m:r>
                      <a:rPr lang="zh-TW" altLang="en-US" sz="1400" b="1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  <m:r>
                      <a:rPr lang="en-US" altLang="zh-TW" sz="1400" b="1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</m:oMath>
                </a14:m>
                <a:r>
                  <a:rPr lang="zh-TW" altLang="en-US" sz="1400" b="1" i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車輛迎風面積</a:t>
                </a:r>
                <a:endParaRPr lang="en-US" altLang="zh-TW" sz="1400" b="1" i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1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𝑺</m:t>
                          </m:r>
                        </m:e>
                        <m:sub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𝒗</m:t>
                          </m:r>
                        </m:sub>
                      </m:sSub>
                      <m:r>
                        <a:rPr lang="en-US" altLang="zh-TW" sz="1400" b="1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 </m:t>
                      </m:r>
                      <m:r>
                        <a:rPr lang="zh-TW" altLang="en-US" sz="1400" b="1" i="1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車輛速度</m:t>
                      </m:r>
                    </m:oMath>
                  </m:oMathPara>
                </a14:m>
                <a:endParaRPr lang="en-US" altLang="zh-TW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/>
                <a:endPara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/>
                <a:endParaRPr lang="en-US" altLang="zh-TW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車輛等速時為定值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pPr lvl="0"/>
                <a:endParaRPr lang="en-US" altLang="zh-TW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969" y="2639837"/>
                <a:ext cx="3151558" cy="2865528"/>
              </a:xfrm>
              <a:prstGeom prst="rect">
                <a:avLst/>
              </a:prstGeom>
              <a:blipFill>
                <a:blip r:embed="rId4"/>
                <a:stretch>
                  <a:fillRect l="-5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6038288" y="5843071"/>
            <a:ext cx="1112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-dc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endParaRPr lang="zh-TW" altLang="en-US" sz="2800" dirty="0"/>
          </a:p>
        </p:txBody>
      </p:sp>
      <p:sp>
        <p:nvSpPr>
          <p:cNvPr id="12" name="等於 11"/>
          <p:cNvSpPr/>
          <p:nvPr/>
        </p:nvSpPr>
        <p:spPr>
          <a:xfrm>
            <a:off x="7337029" y="5633369"/>
            <a:ext cx="1138843" cy="775548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8438461" y="5710224"/>
                <a:ext cx="3872017" cy="5640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𝑻</m:t>
                        </m:r>
                      </m:e>
                      <m:sub>
                        <m:r>
                          <a:rPr lang="en-US" altLang="zh-TW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𝒂𝒗𝒈</m:t>
                        </m:r>
                      </m:sub>
                    </m:sSub>
                  </m:oMath>
                </a14:m>
                <a:r>
                  <a:rPr lang="en-US" altLang="zh-TW" sz="2800" b="1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+</a:t>
                </a:r>
                <a:r>
                  <a:rPr lang="en-US" altLang="zh-TW" sz="2800" b="1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</a:t>
                </a:r>
                <a:r>
                  <a:rPr lang="en-US" altLang="zh-TW" sz="2800" b="1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</a:t>
                </a:r>
                <a:r>
                  <a:rPr lang="zh-TW" altLang="en-US" sz="2800" b="1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</a:t>
                </a:r>
                <a:r>
                  <a:rPr lang="en-US" altLang="zh-TW" sz="2800" b="1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2800" b="1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位置依據</a:t>
                </a:r>
                <a:r>
                  <a:rPr lang="en-US" altLang="zh-TW" sz="2800" b="1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461" y="5710224"/>
                <a:ext cx="3872017" cy="564001"/>
              </a:xfrm>
              <a:prstGeom prst="rect">
                <a:avLst/>
              </a:prstGeom>
              <a:blipFill>
                <a:blip r:embed="rId5"/>
                <a:stretch>
                  <a:fillRect t="-11957" b="-228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0" y="-46183"/>
            <a:ext cx="40607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10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Jphn</a:t>
            </a:r>
            <a:r>
              <a:rPr lang="en-US" altLang="zh-TW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0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B.Heywood</a:t>
            </a:r>
            <a:r>
              <a:rPr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、蘇金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佳</a:t>
            </a:r>
            <a:r>
              <a:rPr lang="en-US" altLang="zh-TW" sz="1000" dirty="0" smtClean="0"/>
              <a:t>, “</a:t>
            </a:r>
            <a:r>
              <a:rPr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內燃機  第二版</a:t>
            </a:r>
            <a:r>
              <a:rPr lang="en-US" altLang="zh-TW" sz="1000" dirty="0" smtClean="0"/>
              <a:t>,” </a:t>
            </a:r>
            <a:r>
              <a:rPr lang="zh-TW" altLang="en-US" sz="1000" dirty="0" smtClean="0"/>
              <a:t> 國立編譯館</a:t>
            </a:r>
            <a:r>
              <a:rPr lang="en-US" altLang="zh-TW" sz="1000" dirty="0" smtClean="0"/>
              <a:t>,Dec ,1996</a:t>
            </a:r>
            <a:r>
              <a:rPr lang="en-US" altLang="zh-TW" sz="1200" dirty="0" smtClean="0"/>
              <a:t>.</a:t>
            </a:r>
            <a:endParaRPr lang="zh-TW" altLang="en-US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4984629" y="4852384"/>
            <a:ext cx="2303377" cy="5315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/>
          <p:nvPr/>
        </p:nvCxnSpPr>
        <p:spPr>
          <a:xfrm>
            <a:off x="5487434" y="5419299"/>
            <a:ext cx="307006" cy="290925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38521" y="1799943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單缸引擎於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不同曲柄角度下扭矩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273338" y="17999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道路負載分析公式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6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66867" y="2955028"/>
            <a:ext cx="2895600" cy="2428875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8746858" y="174142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替代方案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9785061" y="388804"/>
            <a:ext cx="2415213" cy="12003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小結論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引擎實際實驗較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危險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，尋找同扭矩特性替代方案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384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1" grpId="0"/>
      <p:bldP spid="12" grpId="0" animBg="1"/>
      <p:bldP spid="13" grpId="0"/>
      <p:bldP spid="17" grpId="0" animBg="1"/>
      <p:bldP spid="23" grpId="0"/>
      <p:bldP spid="24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切換式磁阻馬達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20" y="1752630"/>
            <a:ext cx="4807585" cy="2178376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6089418" y="1697333"/>
            <a:ext cx="4330932" cy="4093868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120920" y="4226280"/>
            <a:ext cx="3679824" cy="263172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矩形 7"/>
          <p:cNvSpPr/>
          <p:nvPr/>
        </p:nvSpPr>
        <p:spPr>
          <a:xfrm>
            <a:off x="120920" y="1415106"/>
            <a:ext cx="31854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切換式磁阻達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雙凸極結構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89418" y="1415106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激磁與扭矩產生方式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0920" y="3826170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扭矩與角度關係圖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672012" y="560006"/>
            <a:ext cx="2415213" cy="92333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小結論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切換式磁阻馬達同引擎為脈波式扭矩特性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34375" y="1885950"/>
            <a:ext cx="1076325" cy="3581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204833" y="6194229"/>
                <a:ext cx="1726563" cy="663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𝑺𝑹</m:t>
                          </m:r>
                        </m:sub>
                      </m:sSub>
                      <m:r>
                        <a:rPr lang="zh-TW" altLang="en-US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zh-TW" altLang="en-US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Sup>
                        <m:sSubSupPr>
                          <m:ctrlPr>
                            <a:rPr lang="zh-TW" alt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zh-TW" altLang="en-US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f>
                        <m:fPr>
                          <m:ctrlPr>
                            <a:rPr lang="zh-TW" alt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num>
                        <m:den>
                          <m:r>
                            <a:rPr lang="zh-TW" altLang="en-US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833" y="6194229"/>
                <a:ext cx="1726563" cy="6637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6089418" y="5791201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磁阻馬達扭矩方程式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直線接點 16"/>
          <p:cNvCxnSpPr/>
          <p:nvPr/>
        </p:nvCxnSpPr>
        <p:spPr>
          <a:xfrm flipV="1">
            <a:off x="5401135" y="1815216"/>
            <a:ext cx="0" cy="4582544"/>
          </a:xfrm>
          <a:prstGeom prst="line">
            <a:avLst/>
          </a:prstGeom>
          <a:ln w="57150">
            <a:solidFill>
              <a:schemeClr val="accent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5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 animBg="1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931" y="3049456"/>
            <a:ext cx="10007792" cy="343350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實驗架構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90122" y="3090657"/>
            <a:ext cx="133882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儲能元件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3272" y="5115791"/>
            <a:ext cx="133882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三相變流器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91625" y="6078392"/>
            <a:ext cx="201266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三相非對稱式半橋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91625" y="2721325"/>
            <a:ext cx="134302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電源供應器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93152" y="6305550"/>
            <a:ext cx="201266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切換式磁阻馬達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36360" y="6305550"/>
            <a:ext cx="201266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永磁同步電機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36360" y="2740031"/>
            <a:ext cx="2034471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論文主要研究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0" algn="ctr"/>
            <a:endParaRPr lang="en-US" altLang="zh-TW" sz="2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/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透過控制回收能量抵銷外部扭矩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4238625" y="4267200"/>
            <a:ext cx="104775" cy="2545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橢圓 16"/>
          <p:cNvSpPr/>
          <p:nvPr/>
        </p:nvSpPr>
        <p:spPr>
          <a:xfrm>
            <a:off x="3394980" y="4601639"/>
            <a:ext cx="2054041" cy="162401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774055" y="3574702"/>
            <a:ext cx="1779395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產生位置依據脈波式扭矩</a:t>
            </a:r>
            <a:endParaRPr lang="zh-TW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6138540" y="4521739"/>
            <a:ext cx="2267273" cy="1624011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7924800" y="4244116"/>
            <a:ext cx="85725" cy="3223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34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  <p:bldP spid="19" grpId="0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發電系統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grpSp>
        <p:nvGrpSpPr>
          <p:cNvPr id="5" name="그룹 13"/>
          <p:cNvGrpSpPr/>
          <p:nvPr/>
        </p:nvGrpSpPr>
        <p:grpSpPr>
          <a:xfrm>
            <a:off x="4250902" y="1845839"/>
            <a:ext cx="3043211" cy="2415545"/>
            <a:chOff x="5194810" y="1474116"/>
            <a:chExt cx="2622465" cy="2313000"/>
          </a:xfrm>
        </p:grpSpPr>
        <p:sp>
          <p:nvSpPr>
            <p:cNvPr id="6" name="사각형: 둥근 모서리 16">
              <a:extLst>
                <a:ext uri="{FF2B5EF4-FFF2-40B4-BE49-F238E27FC236}">
                  <a16:creationId xmlns:a16="http://schemas.microsoft.com/office/drawing/2014/main" id="{C7C7A6D0-3CE1-49B9-B7D1-61BEC30CE42C}"/>
                </a:ext>
              </a:extLst>
            </p:cNvPr>
            <p:cNvSpPr/>
            <p:nvPr/>
          </p:nvSpPr>
          <p:spPr>
            <a:xfrm rot="1380000">
              <a:off x="5980751" y="2894870"/>
              <a:ext cx="1836524" cy="65956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7" name="그림 35">
              <a:extLst>
                <a:ext uri="{FF2B5EF4-FFF2-40B4-BE49-F238E27FC236}">
                  <a16:creationId xmlns:a16="http://schemas.microsoft.com/office/drawing/2014/main" id="{B5CEBDD9-B095-4877-8DFE-A3ECA2A3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194810" y="1474116"/>
              <a:ext cx="2565000" cy="2313000"/>
            </a:xfrm>
            <a:custGeom>
              <a:avLst/>
              <a:gdLst>
                <a:gd name="connsiteX0" fmla="*/ 0 w 2565000"/>
                <a:gd name="connsiteY0" fmla="*/ 0 h 2313000"/>
                <a:gd name="connsiteX1" fmla="*/ 2565000 w 2565000"/>
                <a:gd name="connsiteY1" fmla="*/ 0 h 2313000"/>
                <a:gd name="connsiteX2" fmla="*/ 2565000 w 2565000"/>
                <a:gd name="connsiteY2" fmla="*/ 1913612 h 2313000"/>
                <a:gd name="connsiteX3" fmla="*/ 2538061 w 2565000"/>
                <a:gd name="connsiteY3" fmla="*/ 1875488 h 2313000"/>
                <a:gd name="connsiteX4" fmla="*/ 2120683 w 2565000"/>
                <a:gd name="connsiteY4" fmla="*/ 1759439 h 2313000"/>
                <a:gd name="connsiteX5" fmla="*/ 440575 w 2565000"/>
                <a:gd name="connsiteY5" fmla="*/ 2305339 h 2313000"/>
                <a:gd name="connsiteX6" fmla="*/ 423170 w 2565000"/>
                <a:gd name="connsiteY6" fmla="*/ 2313000 h 2313000"/>
                <a:gd name="connsiteX7" fmla="*/ 0 w 2565000"/>
                <a:gd name="connsiteY7" fmla="*/ 2313000 h 23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5000" h="2313000">
                  <a:moveTo>
                    <a:pt x="0" y="0"/>
                  </a:moveTo>
                  <a:lnTo>
                    <a:pt x="2565000" y="0"/>
                  </a:lnTo>
                  <a:lnTo>
                    <a:pt x="2565000" y="1913612"/>
                  </a:lnTo>
                  <a:lnTo>
                    <a:pt x="2538061" y="1875488"/>
                  </a:lnTo>
                  <a:cubicBezTo>
                    <a:pt x="2438017" y="1760102"/>
                    <a:pt x="2275063" y="1709278"/>
                    <a:pt x="2120683" y="1759439"/>
                  </a:cubicBezTo>
                  <a:lnTo>
                    <a:pt x="440575" y="2305339"/>
                  </a:lnTo>
                  <a:lnTo>
                    <a:pt x="423170" y="2313000"/>
                  </a:lnTo>
                  <a:lnTo>
                    <a:pt x="0" y="2313000"/>
                  </a:lnTo>
                  <a:close/>
                </a:path>
              </a:pathLst>
            </a:custGeom>
            <a:effectLst>
              <a:outerShdw dist="88900" dir="3600000" sx="97000" sy="97000" algn="t" rotWithShape="0">
                <a:prstClr val="black"/>
              </a:outerShdw>
            </a:effectLst>
          </p:spPr>
        </p:pic>
      </p:grpSp>
      <p:grpSp>
        <p:nvGrpSpPr>
          <p:cNvPr id="15" name="그룹 45"/>
          <p:cNvGrpSpPr/>
          <p:nvPr/>
        </p:nvGrpSpPr>
        <p:grpSpPr>
          <a:xfrm rot="14400000">
            <a:off x="2528845" y="4502265"/>
            <a:ext cx="2693085" cy="2581363"/>
            <a:chOff x="5194811" y="1474116"/>
            <a:chExt cx="2622464" cy="2313000"/>
          </a:xfrm>
        </p:grpSpPr>
        <p:sp>
          <p:nvSpPr>
            <p:cNvPr id="16" name="사각형: 둥근 모서리 16">
              <a:extLst>
                <a:ext uri="{FF2B5EF4-FFF2-40B4-BE49-F238E27FC236}">
                  <a16:creationId xmlns:a16="http://schemas.microsoft.com/office/drawing/2014/main" id="{C7C7A6D0-3CE1-49B9-B7D1-61BEC30CE42C}"/>
                </a:ext>
              </a:extLst>
            </p:cNvPr>
            <p:cNvSpPr/>
            <p:nvPr/>
          </p:nvSpPr>
          <p:spPr>
            <a:xfrm rot="1380000">
              <a:off x="5980751" y="2894870"/>
              <a:ext cx="1836524" cy="65956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7" name="그림 47">
              <a:extLst>
                <a:ext uri="{FF2B5EF4-FFF2-40B4-BE49-F238E27FC236}">
                  <a16:creationId xmlns:a16="http://schemas.microsoft.com/office/drawing/2014/main" id="{B5CEBDD9-B095-4877-8DFE-A3ECA2A3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rcRect/>
            <a:stretch>
              <a:fillRect/>
            </a:stretch>
          </p:blipFill>
          <p:spPr>
            <a:xfrm>
              <a:off x="5194811" y="1474116"/>
              <a:ext cx="2565001" cy="2313000"/>
            </a:xfrm>
            <a:custGeom>
              <a:avLst/>
              <a:gdLst>
                <a:gd name="connsiteX0" fmla="*/ 0 w 2565000"/>
                <a:gd name="connsiteY0" fmla="*/ 0 h 2313000"/>
                <a:gd name="connsiteX1" fmla="*/ 2565000 w 2565000"/>
                <a:gd name="connsiteY1" fmla="*/ 0 h 2313000"/>
                <a:gd name="connsiteX2" fmla="*/ 2565000 w 2565000"/>
                <a:gd name="connsiteY2" fmla="*/ 1913612 h 2313000"/>
                <a:gd name="connsiteX3" fmla="*/ 2538061 w 2565000"/>
                <a:gd name="connsiteY3" fmla="*/ 1875488 h 2313000"/>
                <a:gd name="connsiteX4" fmla="*/ 2120683 w 2565000"/>
                <a:gd name="connsiteY4" fmla="*/ 1759439 h 2313000"/>
                <a:gd name="connsiteX5" fmla="*/ 440575 w 2565000"/>
                <a:gd name="connsiteY5" fmla="*/ 2305339 h 2313000"/>
                <a:gd name="connsiteX6" fmla="*/ 423170 w 2565000"/>
                <a:gd name="connsiteY6" fmla="*/ 2313000 h 2313000"/>
                <a:gd name="connsiteX7" fmla="*/ 0 w 2565000"/>
                <a:gd name="connsiteY7" fmla="*/ 2313000 h 23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5000" h="2313000">
                  <a:moveTo>
                    <a:pt x="0" y="0"/>
                  </a:moveTo>
                  <a:lnTo>
                    <a:pt x="2565000" y="0"/>
                  </a:lnTo>
                  <a:lnTo>
                    <a:pt x="2565000" y="1913612"/>
                  </a:lnTo>
                  <a:lnTo>
                    <a:pt x="2538061" y="1875488"/>
                  </a:lnTo>
                  <a:cubicBezTo>
                    <a:pt x="2438017" y="1760102"/>
                    <a:pt x="2275063" y="1709278"/>
                    <a:pt x="2120683" y="1759439"/>
                  </a:cubicBezTo>
                  <a:lnTo>
                    <a:pt x="440575" y="2305339"/>
                  </a:lnTo>
                  <a:lnTo>
                    <a:pt x="423170" y="2313000"/>
                  </a:lnTo>
                  <a:lnTo>
                    <a:pt x="0" y="2313000"/>
                  </a:lnTo>
                  <a:close/>
                </a:path>
              </a:pathLst>
            </a:custGeom>
            <a:effectLst>
              <a:outerShdw dist="25400" dir="18600000" sx="97000" sy="97000" algn="t" rotWithShape="0">
                <a:prstClr val="black"/>
              </a:outerShdw>
            </a:effectLst>
          </p:spPr>
        </p:pic>
      </p:grpSp>
      <p:grpSp>
        <p:nvGrpSpPr>
          <p:cNvPr id="18" name="그룹 48"/>
          <p:cNvGrpSpPr/>
          <p:nvPr/>
        </p:nvGrpSpPr>
        <p:grpSpPr>
          <a:xfrm rot="7200000">
            <a:off x="6418249" y="4562188"/>
            <a:ext cx="2536758" cy="2685816"/>
            <a:chOff x="5194810" y="1474116"/>
            <a:chExt cx="2622465" cy="2313000"/>
          </a:xfrm>
        </p:grpSpPr>
        <p:sp>
          <p:nvSpPr>
            <p:cNvPr id="19" name="사각형: 둥근 모서리 16">
              <a:extLst>
                <a:ext uri="{FF2B5EF4-FFF2-40B4-BE49-F238E27FC236}">
                  <a16:creationId xmlns:a16="http://schemas.microsoft.com/office/drawing/2014/main" id="{C7C7A6D0-3CE1-49B9-B7D1-61BEC30CE42C}"/>
                </a:ext>
              </a:extLst>
            </p:cNvPr>
            <p:cNvSpPr/>
            <p:nvPr/>
          </p:nvSpPr>
          <p:spPr>
            <a:xfrm rot="1380000">
              <a:off x="5980751" y="2894870"/>
              <a:ext cx="1836524" cy="65956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0" name="그림 50">
              <a:extLst>
                <a:ext uri="{FF2B5EF4-FFF2-40B4-BE49-F238E27FC236}">
                  <a16:creationId xmlns:a16="http://schemas.microsoft.com/office/drawing/2014/main" id="{B5CEBDD9-B095-4877-8DFE-A3ECA2A3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rcRect/>
            <a:stretch>
              <a:fillRect/>
            </a:stretch>
          </p:blipFill>
          <p:spPr>
            <a:xfrm>
              <a:off x="5194810" y="1474116"/>
              <a:ext cx="2565000" cy="2313000"/>
            </a:xfrm>
            <a:custGeom>
              <a:avLst/>
              <a:gdLst>
                <a:gd name="connsiteX0" fmla="*/ 0 w 2565000"/>
                <a:gd name="connsiteY0" fmla="*/ 0 h 2313000"/>
                <a:gd name="connsiteX1" fmla="*/ 2565000 w 2565000"/>
                <a:gd name="connsiteY1" fmla="*/ 0 h 2313000"/>
                <a:gd name="connsiteX2" fmla="*/ 2565000 w 2565000"/>
                <a:gd name="connsiteY2" fmla="*/ 1913612 h 2313000"/>
                <a:gd name="connsiteX3" fmla="*/ 2538061 w 2565000"/>
                <a:gd name="connsiteY3" fmla="*/ 1875488 h 2313000"/>
                <a:gd name="connsiteX4" fmla="*/ 2120683 w 2565000"/>
                <a:gd name="connsiteY4" fmla="*/ 1759439 h 2313000"/>
                <a:gd name="connsiteX5" fmla="*/ 440575 w 2565000"/>
                <a:gd name="connsiteY5" fmla="*/ 2305339 h 2313000"/>
                <a:gd name="connsiteX6" fmla="*/ 423170 w 2565000"/>
                <a:gd name="connsiteY6" fmla="*/ 2313000 h 2313000"/>
                <a:gd name="connsiteX7" fmla="*/ 0 w 2565000"/>
                <a:gd name="connsiteY7" fmla="*/ 2313000 h 23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5000" h="2313000">
                  <a:moveTo>
                    <a:pt x="0" y="0"/>
                  </a:moveTo>
                  <a:lnTo>
                    <a:pt x="2565000" y="0"/>
                  </a:lnTo>
                  <a:lnTo>
                    <a:pt x="2565000" y="1913612"/>
                  </a:lnTo>
                  <a:lnTo>
                    <a:pt x="2538061" y="1875488"/>
                  </a:lnTo>
                  <a:cubicBezTo>
                    <a:pt x="2438017" y="1760102"/>
                    <a:pt x="2275063" y="1709278"/>
                    <a:pt x="2120683" y="1759439"/>
                  </a:cubicBezTo>
                  <a:lnTo>
                    <a:pt x="440575" y="2305339"/>
                  </a:lnTo>
                  <a:lnTo>
                    <a:pt x="423170" y="2313000"/>
                  </a:lnTo>
                  <a:lnTo>
                    <a:pt x="0" y="2313000"/>
                  </a:lnTo>
                  <a:close/>
                </a:path>
              </a:pathLst>
            </a:custGeom>
            <a:effectLst>
              <a:outerShdw dist="38100" dir="10200000" sx="97000" sy="97000" algn="t" rotWithShape="0">
                <a:prstClr val="black"/>
              </a:outerShdw>
            </a:effectLst>
          </p:spPr>
        </p:pic>
      </p:grpSp>
      <p:sp>
        <p:nvSpPr>
          <p:cNvPr id="27" name="직사각형 55"/>
          <p:cNvSpPr/>
          <p:nvPr/>
        </p:nvSpPr>
        <p:spPr>
          <a:xfrm>
            <a:off x="5185167" y="2637419"/>
            <a:ext cx="1107996" cy="456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發電系統</a:t>
            </a:r>
            <a:endParaRPr lang="en-US" altLang="ko-KR" b="1" u="sng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직사각형 55"/>
          <p:cNvSpPr/>
          <p:nvPr/>
        </p:nvSpPr>
        <p:spPr>
          <a:xfrm>
            <a:off x="2940093" y="5991194"/>
            <a:ext cx="1569660" cy="456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引擎扭矩估測</a:t>
            </a:r>
            <a:endParaRPr lang="en-US" altLang="ko-KR" b="1" u="sng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직사각형 55"/>
          <p:cNvSpPr/>
          <p:nvPr/>
        </p:nvSpPr>
        <p:spPr>
          <a:xfrm>
            <a:off x="6657875" y="5656588"/>
            <a:ext cx="2194832" cy="872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外部</a:t>
            </a:r>
            <a:r>
              <a:rPr lang="zh-TW" altLang="en-US" b="1" u="sng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扭矩</a:t>
            </a:r>
            <a:r>
              <a:rPr lang="zh-TW" altLang="en-US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解耦控制</a:t>
            </a:r>
            <a:endParaRPr lang="en-US" altLang="zh-TW" b="1" u="sng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磁場導向扭矩控制</a:t>
            </a:r>
            <a:r>
              <a:rPr lang="en-US" altLang="zh-TW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ko-KR" b="1" u="sng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4584862" y="3625993"/>
            <a:ext cx="2420965" cy="242096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직사각형 55"/>
          <p:cNvSpPr/>
          <p:nvPr/>
        </p:nvSpPr>
        <p:spPr>
          <a:xfrm>
            <a:off x="4717600" y="4416834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減少引擎脈波式扭矩</a:t>
            </a:r>
            <a:endParaRPr lang="en-US" altLang="zh-TW" b="1" u="sng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對系統振造影響</a:t>
            </a:r>
            <a:endParaRPr lang="en-US" altLang="ko-KR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347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 smtClean="0"/>
              <a:t>直流有刷</a:t>
            </a:r>
            <a:r>
              <a:rPr lang="zh-TW" altLang="en-US" sz="4000" dirty="0"/>
              <a:t>電機</a:t>
            </a:r>
            <a:r>
              <a:rPr lang="zh-TW" altLang="en-US" sz="4000" dirty="0" smtClean="0"/>
              <a:t>硬體示意圖</a:t>
            </a:r>
            <a:r>
              <a:rPr lang="en-US" altLang="zh-TW" sz="4000" dirty="0" smtClean="0"/>
              <a:t>(</a:t>
            </a:r>
            <a:r>
              <a:rPr lang="zh-TW" altLang="en-US" sz="4000" dirty="0" smtClean="0"/>
              <a:t>無控制</a:t>
            </a:r>
            <a:r>
              <a:rPr lang="en-US" altLang="zh-TW" sz="4000" dirty="0" smtClean="0"/>
              <a:t>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799" y="157217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直流有刷電機架構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1972288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電氣端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45457" y="1972288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機械端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/>
          <p:cNvCxnSpPr/>
          <p:nvPr/>
        </p:nvCxnSpPr>
        <p:spPr>
          <a:xfrm flipV="1">
            <a:off x="6839410" y="1850523"/>
            <a:ext cx="0" cy="4582544"/>
          </a:xfrm>
          <a:prstGeom prst="line">
            <a:avLst/>
          </a:prstGeom>
          <a:ln w="57150">
            <a:solidFill>
              <a:schemeClr val="accent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873459" y="145041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儲能</a:t>
            </a:r>
            <a:r>
              <a:rPr lang="zh-TW" altLang="en-US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元件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系統假設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625" y="2449780"/>
            <a:ext cx="4491903" cy="275208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886823" y="1841611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不同放電率下電壓與電池容量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6421708"/>
            <a:ext cx="56197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/>
              <a:t>鋰離子電池及電池電量計</a:t>
            </a:r>
            <a:r>
              <a:rPr lang="zh-TW" altLang="en-US" sz="1100" dirty="0" smtClean="0"/>
              <a:t>介紹</a:t>
            </a:r>
            <a:r>
              <a:rPr lang="en-US" altLang="zh-TW" sz="1100" dirty="0" smtClean="0"/>
              <a:t>https</a:t>
            </a:r>
            <a:r>
              <a:rPr lang="en-US" altLang="zh-TW" sz="1100" dirty="0"/>
              <a:t>://www.richtek.com/Design%20Support/Technical%20Document/AN024?sc_lang=zh-TW</a:t>
            </a:r>
            <a:endParaRPr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672012" y="562833"/>
            <a:ext cx="2415213" cy="92333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小結論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從直流有刷發電機討論，將電池式為理想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984631" y="5114501"/>
            <a:ext cx="44398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假設電池狀態充放電狀態為定電壓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84630" y="5771454"/>
            <a:ext cx="44398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將電池等效為電壓源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內電阻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896350" y="2414303"/>
            <a:ext cx="1771650" cy="2624421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" y="2929580"/>
            <a:ext cx="6732290" cy="220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8" grpId="0"/>
      <p:bldP spid="19" grpId="0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直流有</a:t>
            </a:r>
            <a:r>
              <a:rPr lang="zh-TW" altLang="en-US" dirty="0" smtClean="0"/>
              <a:t>刷電機架構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992256" y="1871065"/>
            <a:ext cx="2090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克希荷夫電流定律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5185448"/>
                  </p:ext>
                </p:extLst>
              </p:nvPr>
            </p:nvGraphicFramePr>
            <p:xfrm>
              <a:off x="6493693" y="2288749"/>
              <a:ext cx="486010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33738">
                      <a:extLst>
                        <a:ext uri="{9D8B030D-6E8A-4147-A177-3AD203B41FA5}">
                          <a16:colId xmlns:a16="http://schemas.microsoft.com/office/drawing/2014/main" val="2191561649"/>
                        </a:ext>
                      </a:extLst>
                    </a:gridCol>
                    <a:gridCol w="526368">
                      <a:extLst>
                        <a:ext uri="{9D8B030D-6E8A-4147-A177-3AD203B41FA5}">
                          <a16:colId xmlns:a16="http://schemas.microsoft.com/office/drawing/2014/main" val="31284093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en-US" altLang="zh-TW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 + 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US" altLang="zh-TW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 + 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𝒃</m:t>
                                    </m:r>
                                  </m:sub>
                                </m:sSub>
                                <m:r>
                                  <a:rPr lang="en-US" altLang="zh-TW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=</m:t>
                                </m:r>
                                <m:r>
                                  <a:rPr lang="en-US" altLang="zh-TW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altLang="zh-TW" sz="1800" b="1" dirty="0">
                            <a:solidFill>
                              <a:srgbClr val="FF0000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</a:rPr>
                            <a:t>(1)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51076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5185448"/>
                  </p:ext>
                </p:extLst>
              </p:nvPr>
            </p:nvGraphicFramePr>
            <p:xfrm>
              <a:off x="6493693" y="2288749"/>
              <a:ext cx="486010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33738">
                      <a:extLst>
                        <a:ext uri="{9D8B030D-6E8A-4147-A177-3AD203B41FA5}">
                          <a16:colId xmlns:a16="http://schemas.microsoft.com/office/drawing/2014/main" val="2191561649"/>
                        </a:ext>
                      </a:extLst>
                    </a:gridCol>
                    <a:gridCol w="526368">
                      <a:extLst>
                        <a:ext uri="{9D8B030D-6E8A-4147-A177-3AD203B41FA5}">
                          <a16:colId xmlns:a16="http://schemas.microsoft.com/office/drawing/2014/main" val="31284093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065" r="-12079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</a:rPr>
                            <a:t>(1)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510765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矩形 23"/>
          <p:cNvSpPr/>
          <p:nvPr/>
        </p:nvSpPr>
        <p:spPr>
          <a:xfrm>
            <a:off x="5992256" y="2707941"/>
            <a:ext cx="2090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克希荷夫電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定律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0912713"/>
                  </p:ext>
                </p:extLst>
              </p:nvPr>
            </p:nvGraphicFramePr>
            <p:xfrm>
              <a:off x="6493693" y="3125625"/>
              <a:ext cx="4860106" cy="6124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33738">
                      <a:extLst>
                        <a:ext uri="{9D8B030D-6E8A-4147-A177-3AD203B41FA5}">
                          <a16:colId xmlns:a16="http://schemas.microsoft.com/office/drawing/2014/main" val="2191561649"/>
                        </a:ext>
                      </a:extLst>
                    </a:gridCol>
                    <a:gridCol w="526368">
                      <a:extLst>
                        <a:ext uri="{9D8B030D-6E8A-4147-A177-3AD203B41FA5}">
                          <a16:colId xmlns:a16="http://schemas.microsoft.com/office/drawing/2014/main" val="31284093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US" altLang="zh-TW" sz="18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𝒄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US" altLang="zh-TW" sz="18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𝒔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en-US" altLang="zh-TW" sz="18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𝒎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𝒅</m:t>
                                    </m:r>
                                    <m:sSub>
                                      <m:sSubPr>
                                        <m:ctrlPr>
                                          <a:rPr lang="en-US" altLang="zh-TW" sz="1800" b="1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1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𝒊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1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𝒅𝒕</m:t>
                                    </m:r>
                                  </m:den>
                                </m:f>
                                <m:r>
                                  <a:rPr lang="en-US" altLang="zh-TW" sz="18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+</m:t>
                                </m:r>
                                <m:r>
                                  <a:rPr lang="en-US" altLang="zh-TW" sz="18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𝑬</m:t>
                                </m:r>
                              </m:oMath>
                            </m:oMathPara>
                          </a14:m>
                          <a:endParaRPr lang="en-US" altLang="zh-TW" sz="18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</a:rPr>
                            <a:t>(2)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51076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0912713"/>
                  </p:ext>
                </p:extLst>
              </p:nvPr>
            </p:nvGraphicFramePr>
            <p:xfrm>
              <a:off x="6493693" y="3125625"/>
              <a:ext cx="4860106" cy="6124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33738">
                      <a:extLst>
                        <a:ext uri="{9D8B030D-6E8A-4147-A177-3AD203B41FA5}">
                          <a16:colId xmlns:a16="http://schemas.microsoft.com/office/drawing/2014/main" val="2191561649"/>
                        </a:ext>
                      </a:extLst>
                    </a:gridCol>
                    <a:gridCol w="526368">
                      <a:extLst>
                        <a:ext uri="{9D8B030D-6E8A-4147-A177-3AD203B41FA5}">
                          <a16:colId xmlns:a16="http://schemas.microsoft.com/office/drawing/2014/main" val="3128409322"/>
                        </a:ext>
                      </a:extLst>
                    </a:gridCol>
                  </a:tblGrid>
                  <a:tr h="61245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902" r="-120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</a:rPr>
                            <a:t>(2)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5107657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6" name="群組 35"/>
          <p:cNvGrpSpPr/>
          <p:nvPr/>
        </p:nvGrpSpPr>
        <p:grpSpPr>
          <a:xfrm>
            <a:off x="894521" y="2055731"/>
            <a:ext cx="4724400" cy="3117599"/>
            <a:chOff x="4761" y="2181403"/>
            <a:chExt cx="4724400" cy="3117599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1" y="2470077"/>
              <a:ext cx="4724400" cy="2828925"/>
            </a:xfrm>
            <a:prstGeom prst="rect">
              <a:avLst/>
            </a:prstGeom>
          </p:spPr>
        </p:pic>
        <p:cxnSp>
          <p:nvCxnSpPr>
            <p:cNvPr id="8" name="直線單箭頭接點 7"/>
            <p:cNvCxnSpPr/>
            <p:nvPr/>
          </p:nvCxnSpPr>
          <p:spPr>
            <a:xfrm>
              <a:off x="1837072" y="2873122"/>
              <a:ext cx="40" cy="6556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>
              <a:off x="2035817" y="2547995"/>
              <a:ext cx="662287" cy="3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/>
            <p:nvPr/>
          </p:nvCxnSpPr>
          <p:spPr>
            <a:xfrm flipH="1">
              <a:off x="689958" y="2537532"/>
              <a:ext cx="724818" cy="308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084575" y="2229755"/>
                  <a:ext cx="56477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altLang="zh-TW" sz="1400" b="0" dirty="0" smtClean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575" y="2229755"/>
                  <a:ext cx="56477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1802190" y="3019918"/>
                  <a:ext cx="56477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altLang="zh-TW" sz="1400" b="0" dirty="0" smtClean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2190" y="3019918"/>
                  <a:ext cx="564770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854238" y="2181403"/>
                  <a:ext cx="56477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TW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altLang="zh-TW" sz="1400" b="0" dirty="0" smtClean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238" y="2181403"/>
                  <a:ext cx="564770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弧形箭號 (下彎) 26"/>
            <p:cNvSpPr/>
            <p:nvPr/>
          </p:nvSpPr>
          <p:spPr>
            <a:xfrm>
              <a:off x="2366960" y="3339454"/>
              <a:ext cx="1066800" cy="584200"/>
            </a:xfrm>
            <a:prstGeom prst="curved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弧形箭號 (下彎) 27"/>
            <p:cNvSpPr/>
            <p:nvPr/>
          </p:nvSpPr>
          <p:spPr>
            <a:xfrm flipH="1">
              <a:off x="550416" y="3236652"/>
              <a:ext cx="910693" cy="584200"/>
            </a:xfrm>
            <a:prstGeom prst="curvedDown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表格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792986"/>
                  </p:ext>
                </p:extLst>
              </p:nvPr>
            </p:nvGraphicFramePr>
            <p:xfrm>
              <a:off x="6493694" y="3785341"/>
              <a:ext cx="486010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33738">
                      <a:extLst>
                        <a:ext uri="{9D8B030D-6E8A-4147-A177-3AD203B41FA5}">
                          <a16:colId xmlns:a16="http://schemas.microsoft.com/office/drawing/2014/main" val="2191561649"/>
                        </a:ext>
                      </a:extLst>
                    </a:gridCol>
                    <a:gridCol w="526368">
                      <a:extLst>
                        <a:ext uri="{9D8B030D-6E8A-4147-A177-3AD203B41FA5}">
                          <a16:colId xmlns:a16="http://schemas.microsoft.com/office/drawing/2014/main" val="31284093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US" altLang="zh-TW" sz="1800" b="1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𝒄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US" altLang="zh-TW" sz="1800" b="1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𝒃𝒂𝒕</m:t>
                                    </m:r>
                                  </m:sub>
                                </m:sSub>
                                <m:r>
                                  <a:rPr lang="en-US" altLang="zh-TW" sz="1800" b="1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𝒃𝒂𝒕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TW" sz="18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</a:rPr>
                            <a:t>(3)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51076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表格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792986"/>
                  </p:ext>
                </p:extLst>
              </p:nvPr>
            </p:nvGraphicFramePr>
            <p:xfrm>
              <a:off x="6493694" y="3785341"/>
              <a:ext cx="486010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33738">
                      <a:extLst>
                        <a:ext uri="{9D8B030D-6E8A-4147-A177-3AD203B41FA5}">
                          <a16:colId xmlns:a16="http://schemas.microsoft.com/office/drawing/2014/main" val="2191561649"/>
                        </a:ext>
                      </a:extLst>
                    </a:gridCol>
                    <a:gridCol w="526368">
                      <a:extLst>
                        <a:ext uri="{9D8B030D-6E8A-4147-A177-3AD203B41FA5}">
                          <a16:colId xmlns:a16="http://schemas.microsoft.com/office/drawing/2014/main" val="31284093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8065" r="-12079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</a:rPr>
                            <a:t>(3)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510765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1" name="矩形 30"/>
          <p:cNvSpPr/>
          <p:nvPr/>
        </p:nvSpPr>
        <p:spPr>
          <a:xfrm>
            <a:off x="6050745" y="4204119"/>
            <a:ext cx="2090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電容的電流方程式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764002"/>
                  </p:ext>
                </p:extLst>
              </p:nvPr>
            </p:nvGraphicFramePr>
            <p:xfrm>
              <a:off x="6493693" y="4686544"/>
              <a:ext cx="4860106" cy="6124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33738">
                      <a:extLst>
                        <a:ext uri="{9D8B030D-6E8A-4147-A177-3AD203B41FA5}">
                          <a16:colId xmlns:a16="http://schemas.microsoft.com/office/drawing/2014/main" val="2191561649"/>
                        </a:ext>
                      </a:extLst>
                    </a:gridCol>
                    <a:gridCol w="526368">
                      <a:extLst>
                        <a:ext uri="{9D8B030D-6E8A-4147-A177-3AD203B41FA5}">
                          <a16:colId xmlns:a16="http://schemas.microsoft.com/office/drawing/2014/main" val="31284093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US" altLang="zh-TW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C</m:t>
                                </m:r>
                                <m:f>
                                  <m:fPr>
                                    <m:ctrlP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𝒅</m:t>
                                    </m:r>
                                    <m:sSub>
                                      <m:sSubPr>
                                        <m:ctrlPr>
                                          <a:rPr lang="en-US" altLang="zh-TW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𝑽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𝒅𝒕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TW" sz="18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</a:rPr>
                            <a:t>(4)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51076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764002"/>
                  </p:ext>
                </p:extLst>
              </p:nvPr>
            </p:nvGraphicFramePr>
            <p:xfrm>
              <a:off x="6493693" y="4686544"/>
              <a:ext cx="4860106" cy="6124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33738">
                      <a:extLst>
                        <a:ext uri="{9D8B030D-6E8A-4147-A177-3AD203B41FA5}">
                          <a16:colId xmlns:a16="http://schemas.microsoft.com/office/drawing/2014/main" val="2191561649"/>
                        </a:ext>
                      </a:extLst>
                    </a:gridCol>
                    <a:gridCol w="526368">
                      <a:extLst>
                        <a:ext uri="{9D8B030D-6E8A-4147-A177-3AD203B41FA5}">
                          <a16:colId xmlns:a16="http://schemas.microsoft.com/office/drawing/2014/main" val="3128409322"/>
                        </a:ext>
                      </a:extLst>
                    </a:gridCol>
                  </a:tblGrid>
                  <a:tr h="61245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4902" r="-120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</a:rPr>
                            <a:t>(4)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510765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10191091" y="4083780"/>
                <a:ext cx="20374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𝑽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𝒄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+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𝒊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𝒄</m:t>
                          </m:r>
                        </m:sub>
                      </m:sSub>
                      <m:sSub>
                        <m:sSubPr>
                          <m:ctrlP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𝑹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𝒄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𝑽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𝒅𝒄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091" y="4083780"/>
                <a:ext cx="2037481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114359" y="1544759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電源端架構圖推導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630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  <p:bldP spid="31" grpId="0"/>
      <p:bldP spid="35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直流有</a:t>
            </a:r>
            <a:r>
              <a:rPr lang="zh-TW" altLang="en-US" dirty="0" smtClean="0"/>
              <a:t>刷電機架構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5992256" y="1871065"/>
            <a:ext cx="2090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克希荷夫電流定律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8902611"/>
                  </p:ext>
                </p:extLst>
              </p:nvPr>
            </p:nvGraphicFramePr>
            <p:xfrm>
              <a:off x="6493693" y="2288749"/>
              <a:ext cx="486010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33738">
                      <a:extLst>
                        <a:ext uri="{9D8B030D-6E8A-4147-A177-3AD203B41FA5}">
                          <a16:colId xmlns:a16="http://schemas.microsoft.com/office/drawing/2014/main" val="2191561649"/>
                        </a:ext>
                      </a:extLst>
                    </a:gridCol>
                    <a:gridCol w="526368">
                      <a:extLst>
                        <a:ext uri="{9D8B030D-6E8A-4147-A177-3AD203B41FA5}">
                          <a16:colId xmlns:a16="http://schemas.microsoft.com/office/drawing/2014/main" val="31284093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en-US" altLang="zh-TW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 + 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US" altLang="zh-TW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 + 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𝒃</m:t>
                                    </m:r>
                                  </m:sub>
                                </m:sSub>
                                <m:r>
                                  <a:rPr lang="en-US" altLang="zh-TW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=</m:t>
                                </m:r>
                                <m:r>
                                  <a:rPr lang="en-US" altLang="zh-TW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altLang="zh-TW" sz="1800" b="1" dirty="0">
                            <a:solidFill>
                              <a:srgbClr val="FF0000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</a:rPr>
                            <a:t>(1)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51076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8902611"/>
                  </p:ext>
                </p:extLst>
              </p:nvPr>
            </p:nvGraphicFramePr>
            <p:xfrm>
              <a:off x="6493693" y="2288749"/>
              <a:ext cx="486010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33738">
                      <a:extLst>
                        <a:ext uri="{9D8B030D-6E8A-4147-A177-3AD203B41FA5}">
                          <a16:colId xmlns:a16="http://schemas.microsoft.com/office/drawing/2014/main" val="2191561649"/>
                        </a:ext>
                      </a:extLst>
                    </a:gridCol>
                    <a:gridCol w="526368">
                      <a:extLst>
                        <a:ext uri="{9D8B030D-6E8A-4147-A177-3AD203B41FA5}">
                          <a16:colId xmlns:a16="http://schemas.microsoft.com/office/drawing/2014/main" val="31284093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065" r="-12079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</a:rPr>
                            <a:t>(1)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510765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矩形 10"/>
          <p:cNvSpPr/>
          <p:nvPr/>
        </p:nvSpPr>
        <p:spPr>
          <a:xfrm>
            <a:off x="5992256" y="2707941"/>
            <a:ext cx="2090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克希荷夫電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定律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1649034"/>
                  </p:ext>
                </p:extLst>
              </p:nvPr>
            </p:nvGraphicFramePr>
            <p:xfrm>
              <a:off x="6493693" y="3125625"/>
              <a:ext cx="4860106" cy="6124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33738">
                      <a:extLst>
                        <a:ext uri="{9D8B030D-6E8A-4147-A177-3AD203B41FA5}">
                          <a16:colId xmlns:a16="http://schemas.microsoft.com/office/drawing/2014/main" val="2191561649"/>
                        </a:ext>
                      </a:extLst>
                    </a:gridCol>
                    <a:gridCol w="526368">
                      <a:extLst>
                        <a:ext uri="{9D8B030D-6E8A-4147-A177-3AD203B41FA5}">
                          <a16:colId xmlns:a16="http://schemas.microsoft.com/office/drawing/2014/main" val="31284093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US" altLang="zh-TW" sz="18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𝒄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US" altLang="zh-TW" sz="18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𝒔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en-US" altLang="zh-TW" sz="18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𝒎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𝒅</m:t>
                                    </m:r>
                                    <m:sSub>
                                      <m:sSubPr>
                                        <m:ctrlPr>
                                          <a:rPr lang="en-US" altLang="zh-TW" sz="1800" b="1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1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𝒊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1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𝒔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sz="1800" b="1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𝒅𝒕</m:t>
                                    </m:r>
                                  </m:den>
                                </m:f>
                                <m:r>
                                  <a:rPr lang="en-US" altLang="zh-TW" sz="18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+</m:t>
                                </m:r>
                                <m:r>
                                  <a:rPr lang="en-US" altLang="zh-TW" sz="18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𝑬</m:t>
                                </m:r>
                              </m:oMath>
                            </m:oMathPara>
                          </a14:m>
                          <a:endParaRPr lang="en-US" altLang="zh-TW" sz="18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</a:rPr>
                            <a:t>(2)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51076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1649034"/>
                  </p:ext>
                </p:extLst>
              </p:nvPr>
            </p:nvGraphicFramePr>
            <p:xfrm>
              <a:off x="6493693" y="3125625"/>
              <a:ext cx="4860106" cy="6124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33738">
                      <a:extLst>
                        <a:ext uri="{9D8B030D-6E8A-4147-A177-3AD203B41FA5}">
                          <a16:colId xmlns:a16="http://schemas.microsoft.com/office/drawing/2014/main" val="2191561649"/>
                        </a:ext>
                      </a:extLst>
                    </a:gridCol>
                    <a:gridCol w="526368">
                      <a:extLst>
                        <a:ext uri="{9D8B030D-6E8A-4147-A177-3AD203B41FA5}">
                          <a16:colId xmlns:a16="http://schemas.microsoft.com/office/drawing/2014/main" val="3128409322"/>
                        </a:ext>
                      </a:extLst>
                    </a:gridCol>
                  </a:tblGrid>
                  <a:tr h="61245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902" r="-120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</a:rPr>
                            <a:t>(2)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510765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7730665"/>
                  </p:ext>
                </p:extLst>
              </p:nvPr>
            </p:nvGraphicFramePr>
            <p:xfrm>
              <a:off x="6493694" y="3785341"/>
              <a:ext cx="486010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33738">
                      <a:extLst>
                        <a:ext uri="{9D8B030D-6E8A-4147-A177-3AD203B41FA5}">
                          <a16:colId xmlns:a16="http://schemas.microsoft.com/office/drawing/2014/main" val="2191561649"/>
                        </a:ext>
                      </a:extLst>
                    </a:gridCol>
                    <a:gridCol w="526368">
                      <a:extLst>
                        <a:ext uri="{9D8B030D-6E8A-4147-A177-3AD203B41FA5}">
                          <a16:colId xmlns:a16="http://schemas.microsoft.com/office/drawing/2014/main" val="31284093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US" altLang="zh-TW" sz="1800" b="1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𝒄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US" altLang="zh-TW" sz="1800" b="1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𝒃𝒂𝒕</m:t>
                                    </m:r>
                                  </m:sub>
                                </m:sSub>
                                <m:r>
                                  <a:rPr lang="en-US" altLang="zh-TW" sz="1800" b="1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𝒃𝒂𝒕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TW" sz="18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</a:rPr>
                            <a:t>(3)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51076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7730665"/>
                  </p:ext>
                </p:extLst>
              </p:nvPr>
            </p:nvGraphicFramePr>
            <p:xfrm>
              <a:off x="6493694" y="3785341"/>
              <a:ext cx="486010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33738">
                      <a:extLst>
                        <a:ext uri="{9D8B030D-6E8A-4147-A177-3AD203B41FA5}">
                          <a16:colId xmlns:a16="http://schemas.microsoft.com/office/drawing/2014/main" val="2191561649"/>
                        </a:ext>
                      </a:extLst>
                    </a:gridCol>
                    <a:gridCol w="526368">
                      <a:extLst>
                        <a:ext uri="{9D8B030D-6E8A-4147-A177-3AD203B41FA5}">
                          <a16:colId xmlns:a16="http://schemas.microsoft.com/office/drawing/2014/main" val="31284093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8065" r="-12079" b="-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</a:rPr>
                            <a:t>(3)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510765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矩形 13"/>
          <p:cNvSpPr/>
          <p:nvPr/>
        </p:nvSpPr>
        <p:spPr>
          <a:xfrm>
            <a:off x="6050745" y="4204119"/>
            <a:ext cx="2090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電容的電流方程式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9039790"/>
                  </p:ext>
                </p:extLst>
              </p:nvPr>
            </p:nvGraphicFramePr>
            <p:xfrm>
              <a:off x="6493693" y="4686544"/>
              <a:ext cx="4860106" cy="6124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33738">
                      <a:extLst>
                        <a:ext uri="{9D8B030D-6E8A-4147-A177-3AD203B41FA5}">
                          <a16:colId xmlns:a16="http://schemas.microsoft.com/office/drawing/2014/main" val="2191561649"/>
                        </a:ext>
                      </a:extLst>
                    </a:gridCol>
                    <a:gridCol w="526368">
                      <a:extLst>
                        <a:ext uri="{9D8B030D-6E8A-4147-A177-3AD203B41FA5}">
                          <a16:colId xmlns:a16="http://schemas.microsoft.com/office/drawing/2014/main" val="31284093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𝒄</m:t>
                                    </m:r>
                                  </m:sub>
                                </m:sSub>
                                <m:r>
                                  <a:rPr lang="en-US" altLang="zh-TW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=</m:t>
                                </m:r>
                                <m:r>
                                  <a:rPr lang="en-US" altLang="zh-TW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𝑪</m:t>
                                </m:r>
                                <m:f>
                                  <m:fPr>
                                    <m:ctrlP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𝒅</m:t>
                                    </m:r>
                                    <m:sSub>
                                      <m:sSubPr>
                                        <m:ctrlPr>
                                          <a:rPr lang="en-US" altLang="zh-TW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𝑽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𝒅𝒕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TW" sz="18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</a:rPr>
                            <a:t>(4)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51076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9039790"/>
                  </p:ext>
                </p:extLst>
              </p:nvPr>
            </p:nvGraphicFramePr>
            <p:xfrm>
              <a:off x="6493693" y="4686544"/>
              <a:ext cx="4860106" cy="6124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33738">
                      <a:extLst>
                        <a:ext uri="{9D8B030D-6E8A-4147-A177-3AD203B41FA5}">
                          <a16:colId xmlns:a16="http://schemas.microsoft.com/office/drawing/2014/main" val="2191561649"/>
                        </a:ext>
                      </a:extLst>
                    </a:gridCol>
                    <a:gridCol w="526368">
                      <a:extLst>
                        <a:ext uri="{9D8B030D-6E8A-4147-A177-3AD203B41FA5}">
                          <a16:colId xmlns:a16="http://schemas.microsoft.com/office/drawing/2014/main" val="3128409322"/>
                        </a:ext>
                      </a:extLst>
                    </a:gridCol>
                  </a:tblGrid>
                  <a:tr h="61245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4902" r="-120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TW" dirty="0" smtClean="0">
                              <a:solidFill>
                                <a:schemeClr val="tx1"/>
                              </a:solidFill>
                            </a:rPr>
                            <a:t>(4)</a:t>
                          </a:r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510765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0191091" y="4083780"/>
                <a:ext cx="20374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𝑽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𝒄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+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𝒊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𝒄</m:t>
                          </m:r>
                        </m:sub>
                      </m:sSub>
                      <m:sSub>
                        <m:sSubPr>
                          <m:ctrlP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𝑹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𝒄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𝑽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𝒅𝒄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091" y="4083780"/>
                <a:ext cx="2037481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圖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04" y="2605175"/>
            <a:ext cx="5620709" cy="332654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693009" y="2134860"/>
            <a:ext cx="28572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電池和電容關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係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H="1">
            <a:off x="3241964" y="2472679"/>
            <a:ext cx="720339" cy="60459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14359" y="1544759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電源端方塊圖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107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永磁同步電機控制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7" name="圖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76259" y="4162425"/>
            <a:ext cx="6584938" cy="26955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6259" y="1363567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永磁同步電機系統示意</a:t>
            </a:r>
            <a:r>
              <a:rPr lang="zh-TW" altLang="en-US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3813854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磁場導向扭矩控制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841755" y="2997829"/>
                <a:ext cx="5131170" cy="1632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buFont typeface="Wingdings" panose="05000000000000000000" pitchFamily="2" charset="2"/>
                  <a:buChar char="l"/>
                </a:pPr>
                <a:r>
                  <a:rPr lang="zh-TW" altLang="en-US" sz="20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控制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SupPr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𝑽</m:t>
                        </m:r>
                      </m:e>
                      <m:sub>
                        <m:r>
                          <a:rPr lang="en-US" altLang="zh-TW" sz="20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𝒅</m:t>
                        </m:r>
                      </m:sub>
                      <m:sup>
                        <m:r>
                          <a:rPr lang="en-US" altLang="zh-TW" sz="20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∗</m:t>
                        </m:r>
                      </m:sup>
                    </m:sSubSup>
                    <m:r>
                      <a:rPr lang="en-US" altLang="zh-TW" sz="2000" b="1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TW" sz="20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𝑬</m:t>
                        </m:r>
                      </m:e>
                      <m:sub>
                        <m:r>
                          <a:rPr lang="en-US" altLang="zh-TW" sz="20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zh-TW" altLang="en-US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使落入</a:t>
                </a:r>
                <a:r>
                  <a:rPr lang="en-US" altLang="zh-TW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</a:t>
                </a:r>
                <a:r>
                  <a:rPr lang="zh-TW" altLang="en-US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軸電流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𝒊</m:t>
                        </m:r>
                      </m:e>
                      <m:sub>
                        <m:r>
                          <a:rPr lang="en-US" altLang="zh-TW" sz="20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𝒅</m:t>
                        </m:r>
                      </m:sub>
                    </m:sSub>
                    <m:r>
                      <a:rPr lang="en-US" altLang="zh-TW" sz="2000" b="1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r>
                      <a:rPr lang="en-US" altLang="zh-TW" sz="2000" b="1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𝟎</m:t>
                    </m:r>
                  </m:oMath>
                </a14:m>
                <a:endPara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/>
                <a:endPara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lvl="0" indent="-342900">
                  <a:buFont typeface="Wingdings" panose="05000000000000000000" pitchFamily="2" charset="2"/>
                  <a:buChar char="l"/>
                </a:pPr>
                <a:r>
                  <a:rPr lang="zh-TW" altLang="en-US" sz="20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藉由控制</a:t>
                </a:r>
                <a:r>
                  <a:rPr lang="en-US" altLang="zh-TW" sz="20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q</a:t>
                </a:r>
                <a:r>
                  <a:rPr lang="zh-TW" altLang="en-US" sz="20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軸電流，控制發電負載扭矩</a:t>
                </a:r>
                <a:endPara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lvl="0" indent="-342900">
                  <a:buFont typeface="Wingdings" panose="05000000000000000000" pitchFamily="2" charset="2"/>
                  <a:buChar char="l"/>
                </a:pPr>
                <a:endPara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lvl="0" indent="-342900">
                  <a:buFont typeface="Wingdings" panose="05000000000000000000" pitchFamily="2" charset="2"/>
                  <a:buChar char="l"/>
                </a:pPr>
                <a:r>
                  <a:rPr lang="zh-TW" altLang="en-US" sz="20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使永磁同步電機近似於直流有刷電機控制</a:t>
                </a:r>
                <a:endPara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55" y="2997829"/>
                <a:ext cx="5131170" cy="1632050"/>
              </a:xfrm>
              <a:prstGeom prst="rect">
                <a:avLst/>
              </a:prstGeom>
              <a:blipFill>
                <a:blip r:embed="rId4"/>
                <a:stretch>
                  <a:fillRect l="-1069" t="-2247" r="-950" b="-63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15099"/>
            <a:ext cx="6860646" cy="214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8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144395" y="1398979"/>
            <a:ext cx="10594125" cy="525715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永</a:t>
            </a:r>
            <a:r>
              <a:rPr lang="zh-TW" altLang="en-US" sz="4000" dirty="0" smtClean="0"/>
              <a:t>磁同步發電機負載扭矩控制架構</a:t>
            </a:r>
            <a:endParaRPr lang="zh-TW" altLang="en-US" sz="40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1819275" y="2267379"/>
            <a:ext cx="105119" cy="2819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/>
          <p:cNvSpPr/>
          <p:nvPr/>
        </p:nvSpPr>
        <p:spPr>
          <a:xfrm>
            <a:off x="975630" y="2601818"/>
            <a:ext cx="3310964" cy="179873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82935" y="1753715"/>
            <a:ext cx="203447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SVPWM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672012" y="562833"/>
            <a:ext cx="2415213" cy="12003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小結論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改變電流命令，改變開關順序，改變直流端落入電機的電壓值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02410" y="6308078"/>
            <a:ext cx="262224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sz="2400" b="1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變流器等效開關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 flipH="1" flipV="1">
            <a:off x="4286594" y="5578253"/>
            <a:ext cx="399706" cy="7298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678001" y="5106510"/>
            <a:ext cx="278192" cy="963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73330" y="6240707"/>
                <a:ext cx="29594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可透過改變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𝑻</m:t>
                        </m:r>
                      </m:e>
                      <m:sup>
                        <m:r>
                          <a:rPr lang="en-US" altLang="zh-TW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改變充電電流</a:t>
                </a:r>
                <a:endParaRPr lang="en-US" altLang="zh-TW" sz="3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0" y="6240707"/>
                <a:ext cx="2959400" cy="369332"/>
              </a:xfrm>
              <a:prstGeom prst="rect">
                <a:avLst/>
              </a:prstGeom>
              <a:blipFill>
                <a:blip r:embed="rId3"/>
                <a:stretch>
                  <a:fillRect l="-1443" t="-10000" r="-164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79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9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8425021" y="4304665"/>
            <a:ext cx="2117578" cy="2553335"/>
            <a:chOff x="9236221" y="3525057"/>
            <a:chExt cx="2117578" cy="2553335"/>
          </a:xfrm>
        </p:grpSpPr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6221" y="3525057"/>
              <a:ext cx="1889006" cy="255333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9685823" y="3616010"/>
                  <a:ext cx="338554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𝒒</m:t>
                        </m:r>
                      </m:oMath>
                    </m:oMathPara>
                  </a14:m>
                  <a:endParaRPr lang="en-US" altLang="zh-TW" sz="1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5823" y="3616010"/>
                  <a:ext cx="338554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11008833" y="4773000"/>
                  <a:ext cx="34496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𝒅</m:t>
                        </m:r>
                      </m:oMath>
                    </m:oMathPara>
                  </a14:m>
                  <a:endParaRPr lang="en-US" altLang="zh-TW" sz="1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8833" y="4773000"/>
                  <a:ext cx="344966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10630239" y="4575135"/>
                  <a:ext cx="286852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zh-TW" sz="1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𝒔</m:t>
                            </m:r>
                          </m:sub>
                        </m:sSub>
                      </m:oMath>
                    </m:oMathPara>
                  </a14:m>
                  <a:endParaRPr lang="en-US" altLang="zh-TW" sz="1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0239" y="4575135"/>
                  <a:ext cx="286852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276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9542397" y="5416014"/>
                  <a:ext cx="286852" cy="32714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1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TW" sz="1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𝒒</m:t>
                            </m:r>
                          </m:sub>
                        </m:sSub>
                      </m:oMath>
                    </m:oMathPara>
                  </a14:m>
                  <a:endParaRPr lang="en-US" altLang="zh-TW" sz="1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2397" y="5416014"/>
                  <a:ext cx="286852" cy="327141"/>
                </a:xfrm>
                <a:prstGeom prst="rect">
                  <a:avLst/>
                </a:prstGeom>
                <a:blipFill>
                  <a:blip r:embed="rId6"/>
                  <a:stretch>
                    <a:fillRect l="-638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/>
                <p:cNvSpPr/>
                <p:nvPr/>
              </p:nvSpPr>
              <p:spPr>
                <a:xfrm>
                  <a:off x="10039468" y="5083687"/>
                  <a:ext cx="118154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𝝋</m:t>
                        </m:r>
                        <m:r>
                          <a:rPr lang="en-US" altLang="zh-TW" sz="20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&gt;</m:t>
                        </m:r>
                        <m:r>
                          <a:rPr lang="en-US" altLang="zh-TW" sz="20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𝟗𝟎</m:t>
                        </m:r>
                        <m:r>
                          <a:rPr lang="en-US" altLang="zh-TW" sz="20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°</m:t>
                        </m:r>
                      </m:oMath>
                    </m:oMathPara>
                  </a14:m>
                  <a:endParaRPr lang="en-US" altLang="zh-TW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9468" y="5083687"/>
                  <a:ext cx="1181541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076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能量回收判斷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7013" y="2264482"/>
            <a:ext cx="2059052" cy="320737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9"/>
          <a:srcRect t="10145" b="7437"/>
          <a:stretch/>
        </p:blipFill>
        <p:spPr>
          <a:xfrm>
            <a:off x="1904734" y="2597837"/>
            <a:ext cx="2364839" cy="2666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397696"/>
                  </p:ext>
                </p:extLst>
              </p:nvPr>
            </p:nvGraphicFramePr>
            <p:xfrm>
              <a:off x="4198396" y="2498828"/>
              <a:ext cx="3654426" cy="261556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827213">
                      <a:extLst>
                        <a:ext uri="{9D8B030D-6E8A-4147-A177-3AD203B41FA5}">
                          <a16:colId xmlns:a16="http://schemas.microsoft.com/office/drawing/2014/main" val="3660549332"/>
                        </a:ext>
                      </a:extLst>
                    </a:gridCol>
                    <a:gridCol w="1827213">
                      <a:extLst>
                        <a:ext uri="{9D8B030D-6E8A-4147-A177-3AD203B41FA5}">
                          <a16:colId xmlns:a16="http://schemas.microsoft.com/office/drawing/2014/main" val="17520815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TW" altLang="en-US" b="1" dirty="0" smtClean="0"/>
                            <a:t>轉速設定</a:t>
                          </a:r>
                          <a:r>
                            <a:rPr lang="en-US" altLang="zh-TW" b="1" dirty="0" smtClean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altLang="zh-TW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b="1" dirty="0" smtClean="0"/>
                            <a:t>)</a:t>
                          </a:r>
                          <a:endParaRPr lang="zh-TW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b="1" dirty="0" smtClean="0"/>
                            <a:t>1000rpm</a:t>
                          </a:r>
                          <a:endParaRPr lang="zh-TW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4047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b="1" dirty="0" smtClean="0"/>
                            <a:t>MAX</a:t>
                          </a:r>
                          <a:r>
                            <a:rPr lang="zh-TW" altLang="en-US" b="1" dirty="0" smtClean="0"/>
                            <a:t>電流</a:t>
                          </a:r>
                          <a:endParaRPr lang="zh-TW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b="1" dirty="0" smtClean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𝟖𝟎</m:t>
                              </m:r>
                            </m:oMath>
                          </a14:m>
                          <a:r>
                            <a:rPr lang="en-US" altLang="zh-TW" b="1" dirty="0" smtClean="0"/>
                            <a:t>(A)</a:t>
                          </a:r>
                          <a:endParaRPr lang="zh-TW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6122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altLang="zh-TW" sz="1800" b="1" i="0" kern="1200" dirty="0" smtClean="0">
                                        <a:solidFill>
                                          <a:schemeClr val="dk1"/>
                                        </a:solidFill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altLang="zh-TW" sz="1800" b="1" i="1" kern="1200" dirty="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b="1" dirty="0" smtClean="0"/>
                            <a:t>0.0203 (V.s)</a:t>
                          </a:r>
                          <a:endParaRPr lang="zh-TW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27254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b="1" dirty="0" smtClean="0">
                              <a:effectLst/>
                            </a:rPr>
                            <a:t>0.362e-3 (H)</a:t>
                          </a:r>
                          <a:endParaRPr lang="zh-TW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72572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b="1" dirty="0" smtClean="0">
                              <a:effectLst/>
                            </a:rPr>
                            <a:t>0.362e-3 (H)</a:t>
                          </a:r>
                          <a:endParaRPr lang="zh-TW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9734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zh-TW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b="1" dirty="0" smtClean="0"/>
                            <a:t>0.027       (ohm)</a:t>
                          </a:r>
                          <a:endParaRPr lang="zh-TW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13584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b="1" dirty="0" err="1" smtClean="0"/>
                            <a:t>PPairs</a:t>
                          </a:r>
                          <a:endParaRPr lang="zh-TW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b="1" dirty="0" smtClean="0"/>
                            <a:t>4</a:t>
                          </a:r>
                          <a:endParaRPr lang="zh-TW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394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397696"/>
                  </p:ext>
                </p:extLst>
              </p:nvPr>
            </p:nvGraphicFramePr>
            <p:xfrm>
              <a:off x="4198396" y="2498828"/>
              <a:ext cx="3654426" cy="261556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827213">
                      <a:extLst>
                        <a:ext uri="{9D8B030D-6E8A-4147-A177-3AD203B41FA5}">
                          <a16:colId xmlns:a16="http://schemas.microsoft.com/office/drawing/2014/main" val="3660549332"/>
                        </a:ext>
                      </a:extLst>
                    </a:gridCol>
                    <a:gridCol w="1827213">
                      <a:extLst>
                        <a:ext uri="{9D8B030D-6E8A-4147-A177-3AD203B41FA5}">
                          <a16:colId xmlns:a16="http://schemas.microsoft.com/office/drawing/2014/main" val="17520815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10"/>
                          <a:stretch>
                            <a:fillRect l="-332" t="-8197" r="-100332" b="-6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b="1" dirty="0" smtClean="0"/>
                            <a:t>1000rpm</a:t>
                          </a:r>
                          <a:endParaRPr lang="zh-TW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4047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b="1" dirty="0" smtClean="0"/>
                            <a:t>MAX</a:t>
                          </a:r>
                          <a:r>
                            <a:rPr lang="zh-TW" altLang="en-US" b="1" dirty="0" smtClean="0"/>
                            <a:t>電流</a:t>
                          </a:r>
                          <a:endParaRPr lang="zh-TW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10"/>
                          <a:stretch>
                            <a:fillRect l="-100667" t="-108197" r="-667" b="-5295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61224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10"/>
                          <a:stretch>
                            <a:fillRect l="-332" t="-208197" r="-100332" b="-4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b="1" dirty="0" smtClean="0"/>
                            <a:t>0.0203 (V.s)</a:t>
                          </a:r>
                          <a:endParaRPr lang="zh-TW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2725400"/>
                      </a:ext>
                    </a:extLst>
                  </a:tr>
                  <a:tr h="39052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10"/>
                          <a:stretch>
                            <a:fillRect l="-332" t="-293750" r="-100332" b="-3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b="1" dirty="0" smtClean="0">
                              <a:effectLst/>
                            </a:rPr>
                            <a:t>0.362e-3 (H)</a:t>
                          </a:r>
                          <a:endParaRPr lang="zh-TW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72572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10"/>
                          <a:stretch>
                            <a:fillRect l="-332" t="-413115" r="-10033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b="1" dirty="0" smtClean="0">
                              <a:effectLst/>
                            </a:rPr>
                            <a:t>0.362e-3 (H)</a:t>
                          </a:r>
                          <a:endParaRPr lang="zh-TW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9734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10"/>
                          <a:stretch>
                            <a:fillRect l="-332" t="-513115" r="-10033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b="1" dirty="0" smtClean="0"/>
                            <a:t>0.027       (ohm)</a:t>
                          </a:r>
                          <a:endParaRPr lang="zh-TW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13584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b="1" dirty="0" err="1" smtClean="0"/>
                            <a:t>PPairs</a:t>
                          </a:r>
                          <a:endParaRPr lang="zh-TW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b="1" dirty="0" smtClean="0"/>
                            <a:t>4</a:t>
                          </a:r>
                          <a:endParaRPr lang="zh-TW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3944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799670" y="1615881"/>
                <a:ext cx="4203267" cy="2814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𝝎</m:t>
                        </m:r>
                      </m:e>
                      <m:sub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𝒆</m:t>
                        </m:r>
                      </m:sub>
                    </m:sSub>
                    <m:r>
                      <a:rPr lang="en-US" altLang="zh-TW" b="1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r>
                      <a:rPr lang="en-US" altLang="zh-TW" b="1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𝟏𝟎𝟎𝟎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∗</m:t>
                    </m:r>
                    <m:f>
                      <m:fPr>
                        <m:ctrlPr>
                          <a:rPr lang="en-US" altLang="zh-TW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Pr>
                      <m:num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𝟐</m:t>
                        </m:r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𝝅</m:t>
                        </m:r>
                      </m:num>
                      <m:den>
                        <m:r>
                          <a:rPr lang="en-US" altLang="zh-TW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𝟔𝟎</m:t>
                        </m:r>
                      </m:den>
                    </m:f>
                    <m:r>
                      <a:rPr lang="en-US" altLang="zh-TW" b="1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∗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𝟒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r>
                      <a:rPr lang="en-US" altLang="zh-TW" b="1" i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𝟒𝟏𝟖</m:t>
                    </m:r>
                    <m:r>
                      <a:rPr lang="en-US" altLang="zh-TW" b="1" i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.</m:t>
                    </m:r>
                    <m:r>
                      <a:rPr lang="en-US" altLang="zh-TW" b="1" i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𝟖𝟕𝟗</m:t>
                    </m:r>
                  </m:oMath>
                </a14:m>
                <a:r>
                  <a:rPr lang="en-US" altLang="zh-TW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(rad/s)</a:t>
                </a:r>
              </a:p>
              <a:p>
                <a:pPr lvl="0"/>
                <a:r>
                  <a:rPr lang="en-US" altLang="zh-TW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</a:p>
              <a:p>
                <a:pPr lvl="0"/>
                <a:r>
                  <a:rPr lang="en-US" altLang="zh-TW" b="1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r>
                  <a:rPr lang="zh-TW" altLang="en-US" b="1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:r>
                  <a:rPr lang="zh-TW" altLang="en-US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BEMF</a:t>
                </a:r>
                <a:r>
                  <a:rPr lang="zh-TW" altLang="en-US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𝝎</m:t>
                        </m:r>
                      </m:e>
                      <m:sub>
                        <m:r>
                          <a:rPr lang="en-US" altLang="zh-TW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𝒆</m:t>
                        </m:r>
                      </m:sub>
                    </m:sSub>
                    <m:r>
                      <a:rPr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∗</m:t>
                    </m:r>
                  </m:oMath>
                </a14:m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altLang="zh-TW" b="1" dirty="0">
                            <a:solidFill>
                              <a:schemeClr val="tx1"/>
                            </a:solidFill>
                          </a:rPr>
                          <m:t>λ</m:t>
                        </m:r>
                      </m:e>
                      <m:sub>
                        <m:r>
                          <a:rPr lang="en-US" altLang="zh-TW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TW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zh-TW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altLang="zh-TW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𝟓𝟎𝟑𝟐𝟒𝟑𝟕</m:t>
                    </m:r>
                  </m:oMath>
                </a14:m>
                <a:r>
                  <a:rPr lang="en-US" altLang="zh-TW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(V)</a:t>
                </a:r>
              </a:p>
              <a:p>
                <a:pPr lvl="0"/>
                <a:endPara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𝑽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𝒅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−</m:t>
                      </m:r>
                      <m:d>
                        <m:dPr>
                          <m:ctrlPr>
                            <a:rPr lang="en-US" altLang="zh-TW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𝒒</m:t>
                              </m:r>
                            </m:sub>
                          </m:sSub>
                          <m:r>
                            <a:rPr lang="en-US" altLang="zh-TW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 ∗</m:t>
                          </m:r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𝒒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𝝎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𝒆</m:t>
                          </m:r>
                        </m:sub>
                      </m:sSub>
                      <m:r>
                        <a:rPr lang="en-US" altLang="zh-TW" b="1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𝟏𝟐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𝟏𝟑𝟎𝟕𝟒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  (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𝑽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m:oMathPara>
                </a14:m>
                <a:endPara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/>
                <a:endPara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𝑽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𝒒</m:t>
                          </m:r>
                        </m:sub>
                      </m:sSub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=</m:t>
                      </m:r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𝑹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𝒔</m:t>
                          </m:r>
                        </m:sub>
                      </m:sSub>
                      <m:sSub>
                        <m:sSubPr>
                          <m:ctrlPr>
                            <a:rPr lang="en-US" altLang="zh-TW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𝒊</m:t>
                          </m:r>
                        </m:e>
                        <m:sub>
                          <m:r>
                            <a:rPr lang="en-US" altLang="zh-TW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𝒒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+</m:t>
                      </m:r>
                      <m:sSub>
                        <m:sSubPr>
                          <m:ctrlPr>
                            <a:rPr lang="en-US" altLang="zh-TW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b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altLang="zh-TW" b="1" dirty="0">
                              <a:solidFill>
                                <a:srgbClr val="FF0000"/>
                              </a:solidFill>
                            </a:rPr>
                            <m:t>λ</m:t>
                          </m:r>
                        </m:e>
                        <m:sub>
                          <m:r>
                            <a:rPr lang="en-US" altLang="zh-TW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altLang="zh-TW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altLang="zh-TW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TW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altLang="zh-TW" b="1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altLang="zh-TW" b="1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𝟑𝟒𝟑𝟐𝟒𝟒</m:t>
                      </m:r>
                      <m:r>
                        <a:rPr lang="en-US" altLang="zh-TW" b="1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 (</m:t>
                      </m:r>
                      <m:r>
                        <a:rPr lang="en-US" altLang="zh-TW" b="1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altLang="zh-TW" b="1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/>
                <a:endPara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𝑷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𝒊𝒏</m:t>
                          </m:r>
                        </m:sub>
                      </m:sSub>
                      <m:r>
                        <a:rPr lang="en-US" altLang="zh-TW" b="1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=|</m:t>
                      </m:r>
                      <m:acc>
                        <m:accPr>
                          <m:chr m:val="⃑"/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𝒔</m:t>
                              </m:r>
                            </m:sub>
                          </m:sSub>
                        </m:e>
                      </m:acc>
                      <m:r>
                        <a:rPr lang="en-US" altLang="zh-TW" b="1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||</m:t>
                      </m:r>
                      <m:acc>
                        <m:accPr>
                          <m:chr m:val="⃑"/>
                          <m:ctrlPr>
                            <a:rPr lang="en-US" altLang="zh-TW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altLang="zh-TW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𝒔</m:t>
                              </m:r>
                            </m:sub>
                          </m:sSub>
                        </m:e>
                      </m:acc>
                      <m:r>
                        <a:rPr lang="en-US" altLang="zh-TW" b="1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|</m:t>
                      </m:r>
                      <m:r>
                        <a:rPr lang="en-US" altLang="zh-TW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𝒄𝒐𝒔</m:t>
                      </m:r>
                      <m:r>
                        <a:rPr lang="zh-TW" alt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𝝋</m:t>
                      </m:r>
                    </m:oMath>
                  </m:oMathPara>
                </a14:m>
                <a:endParaRPr lang="en-US" altLang="zh-TW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670" y="1615881"/>
                <a:ext cx="4203267" cy="2814745"/>
              </a:xfrm>
              <a:prstGeom prst="rect">
                <a:avLst/>
              </a:prstGeom>
              <a:blipFill>
                <a:blip r:embed="rId11"/>
                <a:stretch>
                  <a:fillRect l="-1159" r="-290" b="-1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0" y="615343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回收能量產生負轉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矩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42217" y="615343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付出能量產生負轉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矩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437203" y="5784099"/>
                <a:ext cx="11815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𝝋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&gt;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𝟗𝟎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°</m:t>
                      </m:r>
                    </m:oMath>
                  </m:oMathPara>
                </a14:m>
                <a:endPara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03" y="5784099"/>
                <a:ext cx="1181542" cy="400110"/>
              </a:xfrm>
              <a:prstGeom prst="rect">
                <a:avLst/>
              </a:prstGeom>
              <a:blipFill>
                <a:blip r:embed="rId12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640752" y="5795512"/>
                <a:ext cx="11815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𝝋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&lt;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𝟗𝟎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°</m:t>
                      </m:r>
                    </m:oMath>
                  </m:oMathPara>
                </a14:m>
                <a:endPara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752" y="5795512"/>
                <a:ext cx="1181542" cy="400110"/>
              </a:xfrm>
              <a:prstGeom prst="rect">
                <a:avLst/>
              </a:prstGeom>
              <a:blipFill>
                <a:blip r:embed="rId1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89185" y="1921457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永磁同步電機向量圖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049462" y="1921457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目標電機與實驗情境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9672012" y="562833"/>
            <a:ext cx="2415213" cy="92333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小結論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確認實驗的工作點都在發電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613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3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8001" y="622300"/>
            <a:ext cx="8805809" cy="852273"/>
          </a:xfrm>
        </p:spPr>
        <p:txBody>
          <a:bodyPr/>
          <a:lstStyle/>
          <a:p>
            <a:r>
              <a:rPr lang="zh-TW" altLang="en-US" dirty="0" smtClean="0"/>
              <a:t>自我介紹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78001" y="1682332"/>
            <a:ext cx="7730001" cy="410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SzPct val="80000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名字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陳韋翰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SzPct val="80000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學歷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50000"/>
              </a:lnSpc>
              <a:buSzPct val="80000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國立成功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大學  電機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工程學系電機設計與驅動產業碩士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(2017/9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~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至今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50000"/>
              </a:lnSpc>
              <a:buSzPct val="80000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國立成功大學 機械工程系 畢業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2013/9~2017/6)</a:t>
            </a: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n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參與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計畫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50000"/>
              </a:lnSpc>
              <a:buSzPct val="80000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中鋼大聯盟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高效能電磁鋼片應用於車用馬達發電機一體式設計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(AP08)</a:t>
            </a:r>
          </a:p>
          <a:p>
            <a:pPr lvl="1">
              <a:lnSpc>
                <a:spcPct val="150000"/>
              </a:lnSpc>
              <a:buSzPct val="80000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中鋼大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聯盟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多能量源馬達驅動與再生煞車之一體化設計技術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(B03)</a:t>
            </a:r>
          </a:p>
          <a:p>
            <a:pPr lvl="1">
              <a:lnSpc>
                <a:spcPct val="150000"/>
              </a:lnSpc>
              <a:buSzPct val="80000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著作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50000"/>
              </a:lnSpc>
              <a:buSzPct val="80000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馬達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中心電子報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798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期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磁滯控制器應用於直接轉矩控制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6" t="7779" r="6156" b="6888"/>
          <a:stretch/>
        </p:blipFill>
        <p:spPr>
          <a:xfrm>
            <a:off x="9575250" y="1175256"/>
            <a:ext cx="1903614" cy="2427316"/>
          </a:xfrm>
          <a:prstGeom prst="snip2SameRect">
            <a:avLst>
              <a:gd name="adj1" fmla="val 13537"/>
              <a:gd name="adj2" fmla="val 12664"/>
            </a:avLst>
          </a:prstGeom>
          <a:ln w="28575">
            <a:noFill/>
          </a:ln>
          <a:effectLst>
            <a:softEdge rad="63500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8510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引擎估測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grpSp>
        <p:nvGrpSpPr>
          <p:cNvPr id="5" name="그룹 13"/>
          <p:cNvGrpSpPr/>
          <p:nvPr/>
        </p:nvGrpSpPr>
        <p:grpSpPr>
          <a:xfrm>
            <a:off x="4250902" y="1845839"/>
            <a:ext cx="3043211" cy="2415545"/>
            <a:chOff x="5194810" y="1474116"/>
            <a:chExt cx="2622465" cy="2313000"/>
          </a:xfrm>
        </p:grpSpPr>
        <p:sp>
          <p:nvSpPr>
            <p:cNvPr id="6" name="사각형: 둥근 모서리 16">
              <a:extLst>
                <a:ext uri="{FF2B5EF4-FFF2-40B4-BE49-F238E27FC236}">
                  <a16:creationId xmlns:a16="http://schemas.microsoft.com/office/drawing/2014/main" id="{C7C7A6D0-3CE1-49B9-B7D1-61BEC30CE42C}"/>
                </a:ext>
              </a:extLst>
            </p:cNvPr>
            <p:cNvSpPr/>
            <p:nvPr/>
          </p:nvSpPr>
          <p:spPr>
            <a:xfrm rot="1380000">
              <a:off x="5980751" y="2894870"/>
              <a:ext cx="1836524" cy="65956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7" name="그림 35">
              <a:extLst>
                <a:ext uri="{FF2B5EF4-FFF2-40B4-BE49-F238E27FC236}">
                  <a16:creationId xmlns:a16="http://schemas.microsoft.com/office/drawing/2014/main" id="{B5CEBDD9-B095-4877-8DFE-A3ECA2A3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rcRect/>
            <a:stretch>
              <a:fillRect/>
            </a:stretch>
          </p:blipFill>
          <p:spPr>
            <a:xfrm>
              <a:off x="5194810" y="1474116"/>
              <a:ext cx="2565000" cy="2313000"/>
            </a:xfrm>
            <a:custGeom>
              <a:avLst/>
              <a:gdLst>
                <a:gd name="connsiteX0" fmla="*/ 0 w 2565000"/>
                <a:gd name="connsiteY0" fmla="*/ 0 h 2313000"/>
                <a:gd name="connsiteX1" fmla="*/ 2565000 w 2565000"/>
                <a:gd name="connsiteY1" fmla="*/ 0 h 2313000"/>
                <a:gd name="connsiteX2" fmla="*/ 2565000 w 2565000"/>
                <a:gd name="connsiteY2" fmla="*/ 1913612 h 2313000"/>
                <a:gd name="connsiteX3" fmla="*/ 2538061 w 2565000"/>
                <a:gd name="connsiteY3" fmla="*/ 1875488 h 2313000"/>
                <a:gd name="connsiteX4" fmla="*/ 2120683 w 2565000"/>
                <a:gd name="connsiteY4" fmla="*/ 1759439 h 2313000"/>
                <a:gd name="connsiteX5" fmla="*/ 440575 w 2565000"/>
                <a:gd name="connsiteY5" fmla="*/ 2305339 h 2313000"/>
                <a:gd name="connsiteX6" fmla="*/ 423170 w 2565000"/>
                <a:gd name="connsiteY6" fmla="*/ 2313000 h 2313000"/>
                <a:gd name="connsiteX7" fmla="*/ 0 w 2565000"/>
                <a:gd name="connsiteY7" fmla="*/ 2313000 h 23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5000" h="2313000">
                  <a:moveTo>
                    <a:pt x="0" y="0"/>
                  </a:moveTo>
                  <a:lnTo>
                    <a:pt x="2565000" y="0"/>
                  </a:lnTo>
                  <a:lnTo>
                    <a:pt x="2565000" y="1913612"/>
                  </a:lnTo>
                  <a:lnTo>
                    <a:pt x="2538061" y="1875488"/>
                  </a:lnTo>
                  <a:cubicBezTo>
                    <a:pt x="2438017" y="1760102"/>
                    <a:pt x="2275063" y="1709278"/>
                    <a:pt x="2120683" y="1759439"/>
                  </a:cubicBezTo>
                  <a:lnTo>
                    <a:pt x="440575" y="2305339"/>
                  </a:lnTo>
                  <a:lnTo>
                    <a:pt x="423170" y="2313000"/>
                  </a:lnTo>
                  <a:lnTo>
                    <a:pt x="0" y="2313000"/>
                  </a:lnTo>
                  <a:close/>
                </a:path>
              </a:pathLst>
            </a:custGeom>
            <a:effectLst>
              <a:outerShdw dist="88900" dir="3600000" sx="97000" sy="97000" algn="t" rotWithShape="0">
                <a:prstClr val="black"/>
              </a:outerShdw>
            </a:effectLst>
          </p:spPr>
        </p:pic>
      </p:grpSp>
      <p:grpSp>
        <p:nvGrpSpPr>
          <p:cNvPr id="15" name="그룹 45"/>
          <p:cNvGrpSpPr/>
          <p:nvPr/>
        </p:nvGrpSpPr>
        <p:grpSpPr>
          <a:xfrm rot="14400000">
            <a:off x="2528845" y="4502265"/>
            <a:ext cx="2693085" cy="2581363"/>
            <a:chOff x="5194811" y="1474116"/>
            <a:chExt cx="2622464" cy="2313000"/>
          </a:xfrm>
        </p:grpSpPr>
        <p:sp>
          <p:nvSpPr>
            <p:cNvPr id="16" name="사각형: 둥근 모서리 16">
              <a:extLst>
                <a:ext uri="{FF2B5EF4-FFF2-40B4-BE49-F238E27FC236}">
                  <a16:creationId xmlns:a16="http://schemas.microsoft.com/office/drawing/2014/main" id="{C7C7A6D0-3CE1-49B9-B7D1-61BEC30CE42C}"/>
                </a:ext>
              </a:extLst>
            </p:cNvPr>
            <p:cNvSpPr/>
            <p:nvPr/>
          </p:nvSpPr>
          <p:spPr>
            <a:xfrm rot="1380000">
              <a:off x="5980751" y="2894870"/>
              <a:ext cx="1836524" cy="65956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7" name="그림 47">
              <a:extLst>
                <a:ext uri="{FF2B5EF4-FFF2-40B4-BE49-F238E27FC236}">
                  <a16:creationId xmlns:a16="http://schemas.microsoft.com/office/drawing/2014/main" id="{B5CEBDD9-B095-4877-8DFE-A3ECA2A3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194811" y="1474116"/>
              <a:ext cx="2565001" cy="2313000"/>
            </a:xfrm>
            <a:custGeom>
              <a:avLst/>
              <a:gdLst>
                <a:gd name="connsiteX0" fmla="*/ 0 w 2565000"/>
                <a:gd name="connsiteY0" fmla="*/ 0 h 2313000"/>
                <a:gd name="connsiteX1" fmla="*/ 2565000 w 2565000"/>
                <a:gd name="connsiteY1" fmla="*/ 0 h 2313000"/>
                <a:gd name="connsiteX2" fmla="*/ 2565000 w 2565000"/>
                <a:gd name="connsiteY2" fmla="*/ 1913612 h 2313000"/>
                <a:gd name="connsiteX3" fmla="*/ 2538061 w 2565000"/>
                <a:gd name="connsiteY3" fmla="*/ 1875488 h 2313000"/>
                <a:gd name="connsiteX4" fmla="*/ 2120683 w 2565000"/>
                <a:gd name="connsiteY4" fmla="*/ 1759439 h 2313000"/>
                <a:gd name="connsiteX5" fmla="*/ 440575 w 2565000"/>
                <a:gd name="connsiteY5" fmla="*/ 2305339 h 2313000"/>
                <a:gd name="connsiteX6" fmla="*/ 423170 w 2565000"/>
                <a:gd name="connsiteY6" fmla="*/ 2313000 h 2313000"/>
                <a:gd name="connsiteX7" fmla="*/ 0 w 2565000"/>
                <a:gd name="connsiteY7" fmla="*/ 2313000 h 23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5000" h="2313000">
                  <a:moveTo>
                    <a:pt x="0" y="0"/>
                  </a:moveTo>
                  <a:lnTo>
                    <a:pt x="2565000" y="0"/>
                  </a:lnTo>
                  <a:lnTo>
                    <a:pt x="2565000" y="1913612"/>
                  </a:lnTo>
                  <a:lnTo>
                    <a:pt x="2538061" y="1875488"/>
                  </a:lnTo>
                  <a:cubicBezTo>
                    <a:pt x="2438017" y="1760102"/>
                    <a:pt x="2275063" y="1709278"/>
                    <a:pt x="2120683" y="1759439"/>
                  </a:cubicBezTo>
                  <a:lnTo>
                    <a:pt x="440575" y="2305339"/>
                  </a:lnTo>
                  <a:lnTo>
                    <a:pt x="423170" y="2313000"/>
                  </a:lnTo>
                  <a:lnTo>
                    <a:pt x="0" y="2313000"/>
                  </a:lnTo>
                  <a:close/>
                </a:path>
              </a:pathLst>
            </a:custGeom>
            <a:effectLst>
              <a:outerShdw dist="25400" dir="18600000" sx="97000" sy="97000" algn="t" rotWithShape="0">
                <a:prstClr val="black"/>
              </a:outerShdw>
            </a:effectLst>
          </p:spPr>
        </p:pic>
      </p:grpSp>
      <p:grpSp>
        <p:nvGrpSpPr>
          <p:cNvPr id="18" name="그룹 48"/>
          <p:cNvGrpSpPr/>
          <p:nvPr/>
        </p:nvGrpSpPr>
        <p:grpSpPr>
          <a:xfrm rot="7200000">
            <a:off x="6418249" y="4562188"/>
            <a:ext cx="2536758" cy="2685816"/>
            <a:chOff x="5194810" y="1474116"/>
            <a:chExt cx="2622465" cy="2313000"/>
          </a:xfrm>
        </p:grpSpPr>
        <p:sp>
          <p:nvSpPr>
            <p:cNvPr id="19" name="사각형: 둥근 모서리 16">
              <a:extLst>
                <a:ext uri="{FF2B5EF4-FFF2-40B4-BE49-F238E27FC236}">
                  <a16:creationId xmlns:a16="http://schemas.microsoft.com/office/drawing/2014/main" id="{C7C7A6D0-3CE1-49B9-B7D1-61BEC30CE42C}"/>
                </a:ext>
              </a:extLst>
            </p:cNvPr>
            <p:cNvSpPr/>
            <p:nvPr/>
          </p:nvSpPr>
          <p:spPr>
            <a:xfrm rot="1380000">
              <a:off x="5980751" y="2894870"/>
              <a:ext cx="1836524" cy="65956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0" name="그림 50">
              <a:extLst>
                <a:ext uri="{FF2B5EF4-FFF2-40B4-BE49-F238E27FC236}">
                  <a16:creationId xmlns:a16="http://schemas.microsoft.com/office/drawing/2014/main" id="{B5CEBDD9-B095-4877-8DFE-A3ECA2A3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rcRect/>
            <a:stretch>
              <a:fillRect/>
            </a:stretch>
          </p:blipFill>
          <p:spPr>
            <a:xfrm>
              <a:off x="5194810" y="1474116"/>
              <a:ext cx="2565000" cy="2313000"/>
            </a:xfrm>
            <a:custGeom>
              <a:avLst/>
              <a:gdLst>
                <a:gd name="connsiteX0" fmla="*/ 0 w 2565000"/>
                <a:gd name="connsiteY0" fmla="*/ 0 h 2313000"/>
                <a:gd name="connsiteX1" fmla="*/ 2565000 w 2565000"/>
                <a:gd name="connsiteY1" fmla="*/ 0 h 2313000"/>
                <a:gd name="connsiteX2" fmla="*/ 2565000 w 2565000"/>
                <a:gd name="connsiteY2" fmla="*/ 1913612 h 2313000"/>
                <a:gd name="connsiteX3" fmla="*/ 2538061 w 2565000"/>
                <a:gd name="connsiteY3" fmla="*/ 1875488 h 2313000"/>
                <a:gd name="connsiteX4" fmla="*/ 2120683 w 2565000"/>
                <a:gd name="connsiteY4" fmla="*/ 1759439 h 2313000"/>
                <a:gd name="connsiteX5" fmla="*/ 440575 w 2565000"/>
                <a:gd name="connsiteY5" fmla="*/ 2305339 h 2313000"/>
                <a:gd name="connsiteX6" fmla="*/ 423170 w 2565000"/>
                <a:gd name="connsiteY6" fmla="*/ 2313000 h 2313000"/>
                <a:gd name="connsiteX7" fmla="*/ 0 w 2565000"/>
                <a:gd name="connsiteY7" fmla="*/ 2313000 h 23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5000" h="2313000">
                  <a:moveTo>
                    <a:pt x="0" y="0"/>
                  </a:moveTo>
                  <a:lnTo>
                    <a:pt x="2565000" y="0"/>
                  </a:lnTo>
                  <a:lnTo>
                    <a:pt x="2565000" y="1913612"/>
                  </a:lnTo>
                  <a:lnTo>
                    <a:pt x="2538061" y="1875488"/>
                  </a:lnTo>
                  <a:cubicBezTo>
                    <a:pt x="2438017" y="1760102"/>
                    <a:pt x="2275063" y="1709278"/>
                    <a:pt x="2120683" y="1759439"/>
                  </a:cubicBezTo>
                  <a:lnTo>
                    <a:pt x="440575" y="2305339"/>
                  </a:lnTo>
                  <a:lnTo>
                    <a:pt x="423170" y="2313000"/>
                  </a:lnTo>
                  <a:lnTo>
                    <a:pt x="0" y="2313000"/>
                  </a:lnTo>
                  <a:close/>
                </a:path>
              </a:pathLst>
            </a:custGeom>
            <a:effectLst>
              <a:outerShdw dist="38100" dir="10200000" sx="97000" sy="97000" algn="t" rotWithShape="0">
                <a:prstClr val="black"/>
              </a:outerShdw>
            </a:effectLst>
          </p:spPr>
        </p:pic>
      </p:grpSp>
      <p:sp>
        <p:nvSpPr>
          <p:cNvPr id="27" name="직사각형 55"/>
          <p:cNvSpPr/>
          <p:nvPr/>
        </p:nvSpPr>
        <p:spPr>
          <a:xfrm>
            <a:off x="5185167" y="2637419"/>
            <a:ext cx="1107996" cy="456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發電系統</a:t>
            </a:r>
            <a:endParaRPr lang="en-US" altLang="ko-KR" b="1" u="sng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직사각형 55"/>
          <p:cNvSpPr/>
          <p:nvPr/>
        </p:nvSpPr>
        <p:spPr>
          <a:xfrm>
            <a:off x="2940093" y="5991194"/>
            <a:ext cx="1569660" cy="456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引擎扭矩估測</a:t>
            </a:r>
            <a:endParaRPr lang="en-US" altLang="ko-KR" b="1" u="sng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직사각형 55"/>
          <p:cNvSpPr/>
          <p:nvPr/>
        </p:nvSpPr>
        <p:spPr>
          <a:xfrm>
            <a:off x="6657875" y="5656588"/>
            <a:ext cx="2194832" cy="872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外部</a:t>
            </a:r>
            <a:r>
              <a:rPr lang="zh-TW" altLang="en-US" b="1" u="sng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扭矩</a:t>
            </a:r>
            <a:r>
              <a:rPr lang="zh-TW" altLang="en-US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解耦控制</a:t>
            </a:r>
            <a:endParaRPr lang="en-US" altLang="zh-TW" b="1" u="sng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磁場導向扭矩控制</a:t>
            </a:r>
            <a:r>
              <a:rPr lang="en-US" altLang="zh-TW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ko-KR" b="1" u="sng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4584862" y="3625993"/>
            <a:ext cx="2420965" cy="242096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직사각형 55"/>
          <p:cNvSpPr/>
          <p:nvPr/>
        </p:nvSpPr>
        <p:spPr>
          <a:xfrm>
            <a:off x="4717600" y="4416834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減少引擎脈波式扭矩</a:t>
            </a:r>
            <a:endParaRPr lang="en-US" altLang="zh-TW" b="1" u="sng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對系統振造影響</a:t>
            </a:r>
            <a:endParaRPr lang="en-US" altLang="ko-KR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358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/>
              <a:t>Luenberger Observer</a:t>
            </a:r>
            <a:r>
              <a:rPr lang="zh-TW" altLang="en-US" sz="3600" dirty="0" smtClean="0"/>
              <a:t>估測磁阻馬達轉矩</a:t>
            </a:r>
            <a:endParaRPr lang="zh-TW" altLang="en-US" sz="36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" y="2381154"/>
            <a:ext cx="5415093" cy="378152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573" y="2381154"/>
            <a:ext cx="5427470" cy="37815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0970" y="1698075"/>
            <a:ext cx="47382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000" b="1" u="sng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Luenberger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Observer  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一般估測架構圖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90573" y="1698075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永磁同步電機外部扭矩估測圖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5907024" y="2834640"/>
            <a:ext cx="649224" cy="6766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0251178" y="3172968"/>
            <a:ext cx="649224" cy="67665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08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外部扭矩解耦控制</a:t>
            </a:r>
            <a:r>
              <a:rPr lang="zh-TW" altLang="zh-TW" dirty="0" smtClean="0"/>
              <a:t>圖</a:t>
            </a:r>
            <a:r>
              <a:rPr lang="en-US" altLang="zh-TW" dirty="0" smtClean="0"/>
              <a:t>(L.O)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638"/>
          <a:stretch/>
        </p:blipFill>
        <p:spPr>
          <a:xfrm>
            <a:off x="1800494" y="1499314"/>
            <a:ext cx="9575923" cy="538088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588585" y="562833"/>
            <a:ext cx="2603415" cy="92333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小結論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將估測扭矩值作為扭矩命令值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1664687" y="4236249"/>
            <a:ext cx="1144615" cy="64614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1213599" y="5014809"/>
            <a:ext cx="586895" cy="4925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15417" y="5685126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估測外部扭矩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((ac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))</a:t>
            </a:r>
            <a:endParaRPr lang="en-US" altLang="zh-TW" sz="32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218" y="2831841"/>
            <a:ext cx="2460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駕駛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之扭矩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(dc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1387574" y="3378472"/>
            <a:ext cx="238943" cy="361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31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位置依據重複控制器學理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/>
          </p:nvPr>
        </p:nvGraphicFramePr>
        <p:xfrm>
          <a:off x="770568" y="2290031"/>
          <a:ext cx="4688629" cy="874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4" name="Visio" r:id="rId3" imgW="5581811" imgH="1033913" progId="Visio.Drawing.11">
                  <p:embed/>
                </p:oleObj>
              </mc:Choice>
              <mc:Fallback>
                <p:oleObj name="Visio" r:id="rId3" imgW="5581811" imgH="1033913" progId="Visio.Drawing.11">
                  <p:embed/>
                  <p:pic>
                    <p:nvPicPr>
                      <p:cNvPr id="4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568" y="2290031"/>
                        <a:ext cx="4688629" cy="8749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77240" y="1467201"/>
            <a:ext cx="2538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週期性漣波數學模型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770568" y="1965119"/>
          <a:ext cx="4108451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5" name="Equation" r:id="rId5" imgW="4114800" imgH="291960" progId="Equation.DSMT4">
                  <p:embed/>
                </p:oleObj>
              </mc:Choice>
              <mc:Fallback>
                <p:oleObj name="Equation" r:id="rId5" imgW="4114800" imgH="291960" progId="Equation.DSMT4">
                  <p:embed/>
                  <p:pic>
                    <p:nvPicPr>
                      <p:cNvPr id="6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568" y="1965119"/>
                        <a:ext cx="4108451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916653" y="30867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特徵波形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083368" y="308106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週期性漣波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371208" y="3086748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訊號產生器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/>
          </p:nvPr>
        </p:nvGraphicFramePr>
        <p:xfrm>
          <a:off x="2084058" y="5856285"/>
          <a:ext cx="15240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" name="Equation" r:id="rId7" imgW="1511280" imgH="495000" progId="Equation.DSMT4">
                  <p:embed/>
                </p:oleObj>
              </mc:Choice>
              <mc:Fallback>
                <p:oleObj name="Equation" r:id="rId7" imgW="1511280" imgH="495000" progId="Equation.DSMT4">
                  <p:embed/>
                  <p:pic>
                    <p:nvPicPr>
                      <p:cNvPr id="16" name="物件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4058" y="5856285"/>
                        <a:ext cx="1524000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/>
          </p:nvPr>
        </p:nvGraphicFramePr>
        <p:xfrm>
          <a:off x="1544820" y="4678150"/>
          <a:ext cx="3101517" cy="1089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" name="Visio" r:id="rId9" imgW="3944102" imgH="1411257" progId="Visio.Drawing.11">
                  <p:embed/>
                </p:oleObj>
              </mc:Choice>
              <mc:Fallback>
                <p:oleObj name="Visio" r:id="rId9" imgW="3944102" imgH="1411257" progId="Visio.Drawing.11">
                  <p:embed/>
                  <p:pic>
                    <p:nvPicPr>
                      <p:cNvPr id="17" name="物件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820" y="4678150"/>
                        <a:ext cx="3101517" cy="10890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>
            <a:off x="770568" y="3609668"/>
            <a:ext cx="253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外掛式重複控制</a:t>
            </a:r>
            <a:r>
              <a:rPr lang="zh-TW" altLang="en-US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器</a:t>
            </a:r>
          </a:p>
        </p:txBody>
      </p:sp>
      <p:cxnSp>
        <p:nvCxnSpPr>
          <p:cNvPr id="25" name="直線接點 24"/>
          <p:cNvCxnSpPr/>
          <p:nvPr/>
        </p:nvCxnSpPr>
        <p:spPr>
          <a:xfrm>
            <a:off x="770568" y="3578320"/>
            <a:ext cx="10784123" cy="0"/>
          </a:xfrm>
          <a:prstGeom prst="line">
            <a:avLst/>
          </a:prstGeom>
          <a:ln w="19050">
            <a:solidFill>
              <a:srgbClr val="2038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5660967" y="3564631"/>
            <a:ext cx="0" cy="3293369"/>
          </a:xfrm>
          <a:prstGeom prst="line">
            <a:avLst/>
          </a:prstGeom>
          <a:ln w="19050">
            <a:solidFill>
              <a:srgbClr val="2038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2640845" y="6290127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Low pass</a:t>
            </a:r>
            <a:endParaRPr lang="zh-TW" altLang="en-US" sz="1600" i="1" dirty="0">
              <a:solidFill>
                <a:srgbClr val="C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29" name="物件 28"/>
          <p:cNvGraphicFramePr>
            <a:graphicFrameLocks noChangeAspect="1"/>
          </p:cNvGraphicFramePr>
          <p:nvPr>
            <p:extLst/>
          </p:nvPr>
        </p:nvGraphicFramePr>
        <p:xfrm>
          <a:off x="6107596" y="1805569"/>
          <a:ext cx="2205131" cy="168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" name="Visio" r:id="rId11" imgW="2410015" imgH="1837797" progId="Visio.Drawing.11">
                  <p:embed/>
                </p:oleObj>
              </mc:Choice>
              <mc:Fallback>
                <p:oleObj name="Visio" r:id="rId11" imgW="2410015" imgH="1837797" progId="Visio.Drawing.11">
                  <p:embed/>
                  <p:pic>
                    <p:nvPicPr>
                      <p:cNvPr id="29" name="物件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7596" y="1805569"/>
                        <a:ext cx="2205131" cy="16821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物件 29"/>
          <p:cNvGraphicFramePr>
            <a:graphicFrameLocks noChangeAspect="1"/>
          </p:cNvGraphicFramePr>
          <p:nvPr>
            <p:extLst/>
          </p:nvPr>
        </p:nvGraphicFramePr>
        <p:xfrm>
          <a:off x="8701416" y="1734603"/>
          <a:ext cx="2398079" cy="1753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" name="Visio" r:id="rId13" imgW="2511208" imgH="1837797" progId="Visio.Drawing.11">
                  <p:embed/>
                </p:oleObj>
              </mc:Choice>
              <mc:Fallback>
                <p:oleObj name="Visio" r:id="rId13" imgW="2511208" imgH="1837797" progId="Visio.Drawing.11">
                  <p:embed/>
                  <p:pic>
                    <p:nvPicPr>
                      <p:cNvPr id="30" name="物件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01416" y="1734603"/>
                        <a:ext cx="2398079" cy="175314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線接點 30"/>
          <p:cNvCxnSpPr/>
          <p:nvPr/>
        </p:nvCxnSpPr>
        <p:spPr>
          <a:xfrm>
            <a:off x="5660967" y="1690688"/>
            <a:ext cx="0" cy="1887632"/>
          </a:xfrm>
          <a:prstGeom prst="line">
            <a:avLst/>
          </a:prstGeom>
          <a:ln w="19050">
            <a:solidFill>
              <a:srgbClr val="2038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5660967" y="3614841"/>
            <a:ext cx="3341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外掛式位置依據重複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控制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5" name="物件 34"/>
          <p:cNvGraphicFramePr>
            <a:graphicFrameLocks noChangeAspect="1"/>
          </p:cNvGraphicFramePr>
          <p:nvPr>
            <p:extLst/>
          </p:nvPr>
        </p:nvGraphicFramePr>
        <p:xfrm>
          <a:off x="6848009" y="4290293"/>
          <a:ext cx="3448050" cy="139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Visio" r:id="rId15" imgW="3360690" imgH="1359089" progId="Visio.Drawing.11">
                  <p:embed/>
                </p:oleObj>
              </mc:Choice>
              <mc:Fallback>
                <p:oleObj name="Visio" r:id="rId15" imgW="3360690" imgH="1359089" progId="Visio.Drawing.11">
                  <p:embed/>
                  <p:pic>
                    <p:nvPicPr>
                      <p:cNvPr id="35" name="物件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8009" y="4290293"/>
                        <a:ext cx="3448050" cy="1398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物件 35"/>
          <p:cNvGraphicFramePr>
            <a:graphicFrameLocks noChangeAspect="1"/>
          </p:cNvGraphicFramePr>
          <p:nvPr>
            <p:extLst/>
          </p:nvPr>
        </p:nvGraphicFramePr>
        <p:xfrm>
          <a:off x="7659222" y="5689983"/>
          <a:ext cx="20843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" name="Equation" r:id="rId17" imgW="2070000" imgH="495000" progId="Equation.DSMT4">
                  <p:embed/>
                </p:oleObj>
              </mc:Choice>
              <mc:Fallback>
                <p:oleObj name="Equation" r:id="rId17" imgW="2070000" imgH="495000" progId="Equation.DSMT4">
                  <p:embed/>
                  <p:pic>
                    <p:nvPicPr>
                      <p:cNvPr id="36" name="物件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9222" y="5689983"/>
                        <a:ext cx="2084387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矩形 36"/>
          <p:cNvSpPr/>
          <p:nvPr/>
        </p:nvSpPr>
        <p:spPr>
          <a:xfrm>
            <a:off x="-42041" y="6590062"/>
            <a:ext cx="43075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吳俊儒</a:t>
            </a:r>
            <a:r>
              <a:rPr lang="en-US" altLang="zh-TW" sz="1000" dirty="0" smtClean="0"/>
              <a:t>, “</a:t>
            </a:r>
            <a:r>
              <a:rPr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抑制永磁同步馬達頓轉扭矩之位置依據行重複扭矩觀測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器</a:t>
            </a:r>
            <a:r>
              <a:rPr lang="en-US" altLang="zh-TW" sz="1000" dirty="0" smtClean="0"/>
              <a:t>,”,2018</a:t>
            </a:r>
            <a:r>
              <a:rPr lang="en-US" altLang="zh-TW" sz="1200" dirty="0" smtClean="0"/>
              <a:t>.</a:t>
            </a:r>
            <a:endParaRPr lang="zh-TW" altLang="en-US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312727" y="6231576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i="1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Low pass</a:t>
            </a:r>
            <a:endParaRPr lang="zh-TW" altLang="en-US" sz="1600" i="1" dirty="0">
              <a:solidFill>
                <a:srgbClr val="C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60967" y="14831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位置依據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417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24" grpId="0"/>
      <p:bldP spid="27" grpId="0"/>
      <p:bldP spid="34" grpId="0"/>
      <p:bldP spid="23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24" t="454"/>
          <a:stretch/>
        </p:blipFill>
        <p:spPr>
          <a:xfrm>
            <a:off x="534387" y="1622217"/>
            <a:ext cx="9779527" cy="51872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加入位置依據控制器架構圖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5957209" y="4544424"/>
            <a:ext cx="2528353" cy="1049595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8854735" y="3540158"/>
            <a:ext cx="1178265" cy="135133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9685105" y="3173707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位置依據重複控制器</a:t>
            </a:r>
            <a:endParaRPr lang="en-US" altLang="zh-TW" sz="3200" b="1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534387" y="4136675"/>
            <a:ext cx="1144615" cy="64614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/>
          <p:nvPr/>
        </p:nvCxnSpPr>
        <p:spPr>
          <a:xfrm flipH="1" flipV="1">
            <a:off x="1127394" y="4969933"/>
            <a:ext cx="155306" cy="9028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33900" y="6028595"/>
            <a:ext cx="237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估測外部扭矩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((ac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))</a:t>
            </a:r>
            <a:endParaRPr lang="en-US" altLang="zh-TW" sz="32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123771" y="1741978"/>
            <a:ext cx="2460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駕駛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之扭矩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(dc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368300" y="2144853"/>
            <a:ext cx="166087" cy="15889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9588585" y="562833"/>
            <a:ext cx="2603415" cy="92333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小結論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線性估測器會存在相位落後，加入重複控制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271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4" y="2150118"/>
            <a:ext cx="7053736" cy="327701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Matlab</a:t>
            </a:r>
            <a:r>
              <a:rPr lang="en-US" altLang="zh-TW" dirty="0" smtClean="0"/>
              <a:t>-</a:t>
            </a:r>
            <a:r>
              <a:rPr lang="zh-TW" altLang="en-US" dirty="0" smtClean="0"/>
              <a:t>模擬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610" y="2410777"/>
            <a:ext cx="5040000" cy="3780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400926" y="1512831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切換式磁阻馬達扭矩與角度關係圖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4" y="1512831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實驗系統模擬架構圖</a:t>
            </a:r>
          </a:p>
        </p:txBody>
      </p:sp>
      <p:sp>
        <p:nvSpPr>
          <p:cNvPr id="9" name="矩形 8"/>
          <p:cNvSpPr/>
          <p:nvPr/>
        </p:nvSpPr>
        <p:spPr>
          <a:xfrm>
            <a:off x="81914" y="5678282"/>
            <a:ext cx="12763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實驗情境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62540" y="5682945"/>
            <a:ext cx="51311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於系統穩速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1000rpm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下，磁阻馬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達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扭矩造成系統轉速與扭矩漣波，驗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證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外部扭矩解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耦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控制是否可降低漣波，降低系統振噪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6861102" y="2010666"/>
            <a:ext cx="662385" cy="1355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1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820"/>
            <a:ext cx="5149431" cy="512255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t="3929"/>
          <a:stretch/>
        </p:blipFill>
        <p:spPr>
          <a:xfrm>
            <a:off x="5344044" y="2009415"/>
            <a:ext cx="5005505" cy="478373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模擬</a:t>
            </a:r>
            <a:r>
              <a:rPr lang="zh-TW" altLang="en-US" dirty="0" smtClean="0"/>
              <a:t>結果比較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7172609" y="3695099"/>
            <a:ext cx="2303377" cy="98663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9905141" y="352582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降低穩態轉速漣波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9476198" y="3797299"/>
            <a:ext cx="432452" cy="130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9319637" y="5614117"/>
            <a:ext cx="810324" cy="2469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0160677" y="5046387"/>
            <a:ext cx="18004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產生相應之扭矩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紅色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外部扭矩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0" algn="ct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藍色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負載扭矩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486740" y="1492765"/>
            <a:ext cx="2538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定負載發電電機狀態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636171" y="1492765"/>
            <a:ext cx="368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外部扭矩解耦控制電機狀態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588585" y="562833"/>
            <a:ext cx="2603415" cy="12003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小結論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Matlab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於角度回授上過於理想，模擬結果有使漣波下降效果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544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18" grpId="0"/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Matlab</a:t>
            </a:r>
            <a:r>
              <a:rPr lang="en-US" altLang="zh-TW" dirty="0" smtClean="0"/>
              <a:t>-</a:t>
            </a:r>
            <a:r>
              <a:rPr lang="zh-TW" altLang="en-US" dirty="0"/>
              <a:t>能</a:t>
            </a:r>
            <a:r>
              <a:rPr lang="zh-TW" altLang="en-US" dirty="0" smtClean="0"/>
              <a:t>量回收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t="4394" r="7710" b="5037"/>
          <a:stretch/>
        </p:blipFill>
        <p:spPr bwMode="auto">
          <a:xfrm>
            <a:off x="329056" y="1838071"/>
            <a:ext cx="5184775" cy="50199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86740" y="1492765"/>
            <a:ext cx="349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電池狀態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(SOC,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電流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,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電壓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t="65094" b="5157"/>
          <a:stretch/>
        </p:blipFill>
        <p:spPr>
          <a:xfrm>
            <a:off x="5875774" y="5193791"/>
            <a:ext cx="5623468" cy="166420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304717" y="4476219"/>
            <a:ext cx="5097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電壓和電流相乘為負，流入電機的電功率為負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5617232" y="4897591"/>
            <a:ext cx="794395" cy="59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 flipV="1">
            <a:off x="5696712" y="4572000"/>
            <a:ext cx="608005" cy="399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177498" y="2393388"/>
            <a:ext cx="2676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電池的電量上升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 flipV="1">
            <a:off x="5661589" y="2550311"/>
            <a:ext cx="608005" cy="399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4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917683"/>
            <a:ext cx="4694958" cy="294031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927" y="2167297"/>
            <a:ext cx="7350298" cy="4452878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6235066" y="2706752"/>
            <a:ext cx="798022" cy="2017821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296158" y="1797965"/>
            <a:ext cx="288732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直流值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電壓、電流、功率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6775393" y="2167297"/>
            <a:ext cx="520765" cy="5394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HIL</a:t>
            </a:r>
            <a:r>
              <a:rPr lang="zh-TW" altLang="en-US" dirty="0"/>
              <a:t>實</a:t>
            </a:r>
            <a:r>
              <a:rPr lang="zh-TW" altLang="en-US" dirty="0" smtClean="0"/>
              <a:t>作</a:t>
            </a:r>
            <a:r>
              <a:rPr lang="en-US" altLang="zh-TW" dirty="0" smtClean="0"/>
              <a:t>(</a:t>
            </a:r>
            <a:r>
              <a:rPr lang="zh-TW" altLang="en-US" dirty="0" smtClean="0"/>
              <a:t>架構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 flipV="1">
            <a:off x="4736927" y="2037631"/>
            <a:ext cx="0" cy="4582544"/>
          </a:xfrm>
          <a:prstGeom prst="line">
            <a:avLst/>
          </a:prstGeom>
          <a:ln w="57150">
            <a:solidFill>
              <a:schemeClr val="accent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圖片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t="31528" r="15707" b="23610"/>
          <a:stretch/>
        </p:blipFill>
        <p:spPr>
          <a:xfrm>
            <a:off x="147296" y="1855658"/>
            <a:ext cx="4400365" cy="1702188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7640" y="1435327"/>
            <a:ext cx="3485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TMS320F28335</a:t>
            </a:r>
            <a:r>
              <a:rPr lang="zh-TW" altLang="en-US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晶片實體圖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7640" y="3605923"/>
            <a:ext cx="3485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HIL</a:t>
            </a:r>
            <a:r>
              <a:rPr lang="zh-TW" altLang="en-US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實際平台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4891484" y="1389103"/>
            <a:ext cx="3485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HIL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模組</a:t>
            </a:r>
            <a:r>
              <a:rPr lang="zh-TW" altLang="en-US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說明圖</a:t>
            </a:r>
          </a:p>
        </p:txBody>
      </p:sp>
    </p:spTree>
    <p:extLst>
      <p:ext uri="{BB962C8B-B14F-4D97-AF65-F5344CB8AC3E}">
        <p14:creationId xmlns:p14="http://schemas.microsoft.com/office/powerpoint/2010/main" val="110980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9901" y="572358"/>
            <a:ext cx="8805809" cy="852273"/>
          </a:xfrm>
        </p:spPr>
        <p:txBody>
          <a:bodyPr/>
          <a:lstStyle/>
          <a:p>
            <a:r>
              <a:rPr lang="en-US" altLang="zh-TW" dirty="0"/>
              <a:t>HIL</a:t>
            </a:r>
            <a:r>
              <a:rPr lang="zh-TW" altLang="en-US" dirty="0"/>
              <a:t>實</a:t>
            </a:r>
            <a:r>
              <a:rPr lang="zh-TW" altLang="en-US" dirty="0" smtClean="0"/>
              <a:t>作</a:t>
            </a:r>
            <a:r>
              <a:rPr lang="en-US" altLang="zh-TW" dirty="0" smtClean="0"/>
              <a:t>-</a:t>
            </a:r>
            <a:r>
              <a:rPr lang="zh-TW" altLang="en-US" dirty="0"/>
              <a:t>一般外部扭矩估測器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14" y="1873255"/>
            <a:ext cx="5465227" cy="409892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9" y="1789683"/>
            <a:ext cx="5400359" cy="405026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588585" y="562833"/>
            <a:ext cx="2603415" cy="92333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小結論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因編碼器使角度回授存在誤差造成估測誤差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94675" y="1444721"/>
            <a:ext cx="430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估測外部扭矩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紅</a:t>
            </a:r>
            <a:r>
              <a:rPr lang="en-US" altLang="zh-TW" sz="2000" b="1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2000" b="1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實際值   </a:t>
            </a:r>
            <a:r>
              <a:rPr lang="zh-TW" altLang="en-US" sz="2000" b="1" u="sng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藍</a:t>
            </a:r>
            <a:r>
              <a:rPr lang="en-US" altLang="zh-TW" sz="2000" b="1" u="sng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2000" b="1" u="sng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估測值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336919" y="1407102"/>
            <a:ext cx="3485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估測誤差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扭矩誤差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:13Nm)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9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097595354"/>
              </p:ext>
            </p:extLst>
          </p:nvPr>
        </p:nvGraphicFramePr>
        <p:xfrm>
          <a:off x="491066" y="1346200"/>
          <a:ext cx="10910359" cy="5383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99388" y="2623976"/>
            <a:ext cx="29413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引擎介紹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文獻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回顧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71825" y="2623976"/>
            <a:ext cx="23241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道路負載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引擎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扭矩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切換式磁阻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馬達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實驗架構</a:t>
            </a:r>
          </a:p>
        </p:txBody>
      </p:sp>
      <p:sp>
        <p:nvSpPr>
          <p:cNvPr id="14" name="矩形 13"/>
          <p:cNvSpPr/>
          <p:nvPr/>
        </p:nvSpPr>
        <p:spPr>
          <a:xfrm>
            <a:off x="6021520" y="2623976"/>
            <a:ext cx="31546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直流有刷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發電機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buFont typeface="Wingdings" panose="05000000000000000000" pitchFamily="2" charset="2"/>
              <a:buChar char="l"/>
            </a:pP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永磁同步電機機械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buFont typeface="Wingdings" panose="05000000000000000000" pitchFamily="2" charset="2"/>
              <a:buChar char="l"/>
            </a:pP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永磁同步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電機發電控制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buFont typeface="Wingdings" panose="05000000000000000000" pitchFamily="2" charset="2"/>
              <a:buChar char="l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一般扭矩估測器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buFont typeface="Wingdings" panose="05000000000000000000" pitchFamily="2" charset="2"/>
              <a:buChar char="l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位置依據重複控制器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932598" y="2623976"/>
            <a:ext cx="315462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en-US" altLang="zh-TW" sz="20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Matlab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buFont typeface="Wingdings" panose="05000000000000000000" pitchFamily="2" charset="2"/>
              <a:buChar char="l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HIL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模擬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buFont typeface="Wingdings" panose="05000000000000000000" pitchFamily="2" charset="2"/>
              <a:buChar char="l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0" indent="-285750">
              <a:buFont typeface="Wingdings" panose="05000000000000000000" pitchFamily="2" charset="2"/>
              <a:buChar char="l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未來建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議</a:t>
            </a:r>
          </a:p>
        </p:txBody>
      </p:sp>
    </p:spTree>
    <p:extLst>
      <p:ext uri="{BB962C8B-B14F-4D97-AF65-F5344CB8AC3E}">
        <p14:creationId xmlns:p14="http://schemas.microsoft.com/office/powerpoint/2010/main" val="37983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HIL</a:t>
            </a:r>
            <a:r>
              <a:rPr lang="zh-TW" altLang="en-US" dirty="0" smtClean="0"/>
              <a:t>實作</a:t>
            </a:r>
            <a:r>
              <a:rPr lang="en-US" altLang="zh-TW" dirty="0" smtClean="0"/>
              <a:t>-</a:t>
            </a:r>
            <a:r>
              <a:rPr lang="zh-TW" altLang="en-US" dirty="0" smtClean="0"/>
              <a:t>一般外部扭矩估測器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75" y="2805363"/>
            <a:ext cx="4440755" cy="373354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t="4129" b="5091"/>
          <a:stretch/>
        </p:blipFill>
        <p:spPr>
          <a:xfrm>
            <a:off x="6068141" y="1874446"/>
            <a:ext cx="4756150" cy="4935929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6209653" y="2050117"/>
            <a:ext cx="2303377" cy="29077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598705" y="2254463"/>
            <a:ext cx="2787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因估測誤差造成能量付出</a:t>
            </a:r>
            <a:endParaRPr lang="en-US" altLang="zh-TW" sz="32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5295535" y="2254259"/>
            <a:ext cx="772606" cy="145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9588585" y="562833"/>
            <a:ext cx="2603415" cy="92333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小結論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因此加入位置依據控制器能改善線性估測器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94675" y="1444721"/>
            <a:ext cx="3485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定負載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HIL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結果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209653" y="1362117"/>
            <a:ext cx="3485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外部扭矩解耦控制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HIL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結果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78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HIL</a:t>
            </a:r>
            <a:r>
              <a:rPr lang="zh-TW" altLang="en-US" dirty="0"/>
              <a:t>實作</a:t>
            </a:r>
            <a:r>
              <a:rPr lang="en-US" altLang="zh-TW" dirty="0" smtClean="0"/>
              <a:t>-</a:t>
            </a:r>
            <a:r>
              <a:rPr lang="zh-TW" altLang="en-US" dirty="0" smtClean="0"/>
              <a:t>加入</a:t>
            </a:r>
            <a:r>
              <a:rPr lang="zh-TW" altLang="en-US" dirty="0"/>
              <a:t>重複</a:t>
            </a:r>
            <a:r>
              <a:rPr lang="zh-TW" altLang="en-US" dirty="0" smtClean="0"/>
              <a:t>控制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0" y="1860242"/>
            <a:ext cx="5040000" cy="37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300" y="1860242"/>
            <a:ext cx="5040000" cy="378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588585" y="562833"/>
            <a:ext cx="2603415" cy="92333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小結論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342900" lvl="0" indent="-342900">
              <a:buFont typeface="Wingdings" panose="05000000000000000000" pitchFamily="2" charset="2"/>
              <a:buChar char="u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外部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扭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矩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不為弦波，仍會有誤差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78001" y="1454338"/>
            <a:ext cx="430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估測外部扭矩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紅</a:t>
            </a:r>
            <a:r>
              <a:rPr lang="en-US" altLang="zh-TW" sz="2000" b="1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2000" b="1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實際值   </a:t>
            </a:r>
            <a:r>
              <a:rPr lang="zh-TW" altLang="en-US" sz="2000" b="1" u="sng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藍</a:t>
            </a:r>
            <a:r>
              <a:rPr lang="en-US" altLang="zh-TW" sz="2000" b="1" u="sng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2000" b="1" u="sng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估測值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408200" y="1438215"/>
            <a:ext cx="3485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估測誤差</a:t>
            </a:r>
            <a:r>
              <a:rPr lang="en-US" altLang="zh-TW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扭矩誤差</a:t>
            </a:r>
            <a:r>
              <a:rPr lang="en-US" altLang="zh-TW" sz="2000" b="1" u="sng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:5Nm)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93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HIL</a:t>
            </a:r>
            <a:r>
              <a:rPr lang="zh-TW" altLang="en-US" dirty="0" smtClean="0"/>
              <a:t>結果</a:t>
            </a:r>
            <a:r>
              <a:rPr lang="en-US" altLang="zh-TW" dirty="0" smtClean="0"/>
              <a:t>(</a:t>
            </a:r>
            <a:r>
              <a:rPr lang="zh-TW" altLang="en-US" dirty="0"/>
              <a:t>加入重複控制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2775" b="4337"/>
          <a:stretch/>
        </p:blipFill>
        <p:spPr>
          <a:xfrm>
            <a:off x="5135403" y="1789833"/>
            <a:ext cx="5349884" cy="49434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68" y="3301837"/>
            <a:ext cx="5040000" cy="3780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03468" y="3117171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轉速漣波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:7.2668%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157535" y="2352260"/>
            <a:ext cx="225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Power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皆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 0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063939" y="3581687"/>
            <a:ext cx="219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轉速漣波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:0.9115%</a:t>
            </a:r>
          </a:p>
          <a:p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70800" y="1497710"/>
            <a:ext cx="3485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定負載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HIL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結果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685778" y="1415106"/>
            <a:ext cx="3485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外部扭矩解耦控制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HIL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結果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4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HIL</a:t>
            </a:r>
            <a:r>
              <a:rPr lang="zh-TW" altLang="en-US" dirty="0" smtClean="0"/>
              <a:t>結果說明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63877" y="2257005"/>
            <a:ext cx="1069472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HIL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驗證控制法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確定估測外部扭矩成功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確定降低轉速漣波與扭矩漣波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確定能量回收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證明在引擎發電系統中，此控制法的可行性與正確性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210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931" y="3049456"/>
            <a:ext cx="10007792" cy="343350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實驗架構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90122" y="3090657"/>
            <a:ext cx="133882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儲能元件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3272" y="5115791"/>
            <a:ext cx="133882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三相變流器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91625" y="6078392"/>
            <a:ext cx="201266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三相非對稱式半橋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91625" y="2721325"/>
            <a:ext cx="134302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電源供應器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93152" y="6305550"/>
            <a:ext cx="201266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切換式磁阻馬達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36360" y="6305550"/>
            <a:ext cx="201266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永磁同步電機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077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實作規劃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153" y="3283142"/>
            <a:ext cx="5282765" cy="334625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" t="19178" r="32902" b="15680"/>
          <a:stretch/>
        </p:blipFill>
        <p:spPr>
          <a:xfrm rot="10800000">
            <a:off x="9692559" y="3712464"/>
            <a:ext cx="1243584" cy="16733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49" y="3929370"/>
            <a:ext cx="2533270" cy="172461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" t="34668" r="3056" b="7066"/>
          <a:stretch/>
        </p:blipFill>
        <p:spPr>
          <a:xfrm>
            <a:off x="8914458" y="1947730"/>
            <a:ext cx="2799786" cy="117082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0" t="17503" r="3025"/>
          <a:stretch/>
        </p:blipFill>
        <p:spPr>
          <a:xfrm>
            <a:off x="147909" y="2048702"/>
            <a:ext cx="2989950" cy="12344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47909" y="1496752"/>
            <a:ext cx="298995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電子式負載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定電壓模式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4859" y="5653884"/>
            <a:ext cx="1936049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三相變流器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/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設計完尚未製作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66153" y="2913810"/>
            <a:ext cx="201266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永磁同步電機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02880" y="2913810"/>
            <a:ext cx="201266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切換式磁阻馬達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692559" y="1542918"/>
            <a:ext cx="134302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電源供應器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357740" y="5610399"/>
            <a:ext cx="2012661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三相非對稱式半橋驅動器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000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未來建議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06601" y="2199855"/>
            <a:ext cx="85772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引擎的爆炸行為比切換式磁阻馬達來的不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穩定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車輛真實慣量作為實驗，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以匹配功率的引擎和永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磁同步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電機做實驗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考慮並聯式混合動力系統的合力扭矩模式，將引擎、一體式啟動發電機配合道路負載做結合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357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t>37</a:t>
            </a:fld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565754" y="3080861"/>
            <a:ext cx="658424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Thank you for your attention !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01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橢圓 33"/>
          <p:cNvSpPr/>
          <p:nvPr/>
        </p:nvSpPr>
        <p:spPr>
          <a:xfrm>
            <a:off x="10210815" y="4086911"/>
            <a:ext cx="1981185" cy="1435674"/>
          </a:xfrm>
          <a:prstGeom prst="ellipse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8387" y="2139054"/>
            <a:ext cx="4123994" cy="3939338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986008"/>
              </p:ext>
            </p:extLst>
          </p:nvPr>
        </p:nvGraphicFramePr>
        <p:xfrm>
          <a:off x="506551" y="4103451"/>
          <a:ext cx="3395291" cy="25603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56630">
                  <a:extLst>
                    <a:ext uri="{9D8B030D-6E8A-4147-A177-3AD203B41FA5}">
                      <a16:colId xmlns:a16="http://schemas.microsoft.com/office/drawing/2014/main" val="3483544000"/>
                    </a:ext>
                  </a:extLst>
                </a:gridCol>
                <a:gridCol w="2238661">
                  <a:extLst>
                    <a:ext uri="{9D8B030D-6E8A-4147-A177-3AD203B41FA5}">
                      <a16:colId xmlns:a16="http://schemas.microsoft.com/office/drawing/2014/main" val="1479762754"/>
                    </a:ext>
                  </a:extLst>
                </a:gridCol>
              </a:tblGrid>
              <a:tr h="534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產品名稱</a:t>
                      </a:r>
                      <a:r>
                        <a:rPr lang="en-US" altLang="zh-TW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sz="18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全地形功能車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392184"/>
                  </a:ext>
                </a:extLst>
              </a:tr>
              <a:tr h="534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引擎</a:t>
                      </a:r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直立單缸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85331"/>
                  </a:ext>
                </a:extLst>
              </a:tr>
              <a:tr h="534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啟動方式</a:t>
                      </a:r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電動</a:t>
                      </a:r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電容式點火</a:t>
                      </a:r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373972"/>
                  </a:ext>
                </a:extLst>
              </a:tr>
              <a:tr h="5347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TW" altLang="en-US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操作點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1000rpm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2225783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研究背景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4" name="Picture 2" descr="http://www.kymco.com.tw/themes/kymco/assets/images/ATV/motor_pic/UXV500i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8" t="5515" r="18138" b="5371"/>
          <a:stretch/>
        </p:blipFill>
        <p:spPr bwMode="auto">
          <a:xfrm>
            <a:off x="830644" y="2078637"/>
            <a:ext cx="2400398" cy="21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341227" y="6617787"/>
            <a:ext cx="5619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KYMCO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台灣官方網站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https://www.kymco.com.tw/catalogue#ATV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6551" y="1499829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4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光陽公司產品</a:t>
            </a:r>
            <a:endParaRPr lang="zh-TW" altLang="en-US" sz="24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10062" y="1498079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4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並聯式混合動力系統</a:t>
            </a:r>
          </a:p>
        </p:txBody>
      </p:sp>
      <p:sp>
        <p:nvSpPr>
          <p:cNvPr id="16" name="矩形 15"/>
          <p:cNvSpPr/>
          <p:nvPr/>
        </p:nvSpPr>
        <p:spPr>
          <a:xfrm>
            <a:off x="4290317" y="2648816"/>
            <a:ext cx="133882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儲能元件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90317" y="3472738"/>
            <a:ext cx="133882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變流器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71267" y="4415673"/>
            <a:ext cx="133882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啟動發電機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407445" y="3591751"/>
            <a:ext cx="86368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引擎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80792" y="5337422"/>
            <a:ext cx="133882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道路負載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接點 21"/>
          <p:cNvCxnSpPr/>
          <p:nvPr/>
        </p:nvCxnSpPr>
        <p:spPr>
          <a:xfrm flipV="1">
            <a:off x="4144311" y="1659947"/>
            <a:ext cx="0" cy="4582544"/>
          </a:xfrm>
          <a:prstGeom prst="line">
            <a:avLst/>
          </a:prstGeom>
          <a:ln w="44450">
            <a:solidFill>
              <a:schemeClr val="accent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向右箭號 25"/>
          <p:cNvSpPr/>
          <p:nvPr/>
        </p:nvSpPr>
        <p:spPr>
          <a:xfrm>
            <a:off x="9758134" y="2598911"/>
            <a:ext cx="457444" cy="18963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>
            <a:off x="9572381" y="4648296"/>
            <a:ext cx="752719" cy="36195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0210815" y="25283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引擎啟動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0210815" y="35806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扭矩分配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0448071" y="458600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發電系統</a:t>
            </a:r>
            <a:endParaRPr lang="zh-TW" altLang="en-US" sz="2800" dirty="0"/>
          </a:p>
        </p:txBody>
      </p:sp>
      <p:sp>
        <p:nvSpPr>
          <p:cNvPr id="33" name="向右箭號 32"/>
          <p:cNvSpPr/>
          <p:nvPr/>
        </p:nvSpPr>
        <p:spPr>
          <a:xfrm>
            <a:off x="9753371" y="3657404"/>
            <a:ext cx="457444" cy="18963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0" y="6619537"/>
            <a:ext cx="56197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混合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動力汽車種類與系統優缺點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https://mook.u-car.com.tw/article158.html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753371" y="552764"/>
            <a:ext cx="2415213" cy="92333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小結論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探討引擎之發電系統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24025" y="4723231"/>
            <a:ext cx="2171700" cy="552417"/>
          </a:xfrm>
          <a:prstGeom prst="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8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2" grpId="0"/>
      <p:bldP spid="13" grpId="0"/>
      <p:bldP spid="16" grpId="0" animBg="1"/>
      <p:bldP spid="17" grpId="0" animBg="1"/>
      <p:bldP spid="18" grpId="0" animBg="1"/>
      <p:bldP spid="20" grpId="0" animBg="1"/>
      <p:bldP spid="21" grpId="0" animBg="1"/>
      <p:bldP spid="26" grpId="0" animBg="1"/>
      <p:bldP spid="28" grpId="0" animBg="1"/>
      <p:bldP spid="29" grpId="0"/>
      <p:bldP spid="31" grpId="0"/>
      <p:bldP spid="32" grpId="0"/>
      <p:bldP spid="33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單缸引擎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0" y="1876771"/>
            <a:ext cx="3510764" cy="41640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0" y="1416292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引擎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往復式機構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1497546"/>
                  </p:ext>
                </p:extLst>
              </p:nvPr>
            </p:nvGraphicFramePr>
            <p:xfrm>
              <a:off x="3971926" y="1841849"/>
              <a:ext cx="6705600" cy="19923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1120">
                      <a:extLst>
                        <a:ext uri="{9D8B030D-6E8A-4147-A177-3AD203B41FA5}">
                          <a16:colId xmlns:a16="http://schemas.microsoft.com/office/drawing/2014/main" val="2780788448"/>
                        </a:ext>
                      </a:extLst>
                    </a:gridCol>
                    <a:gridCol w="1341120">
                      <a:extLst>
                        <a:ext uri="{9D8B030D-6E8A-4147-A177-3AD203B41FA5}">
                          <a16:colId xmlns:a16="http://schemas.microsoft.com/office/drawing/2014/main" val="1887422808"/>
                        </a:ext>
                      </a:extLst>
                    </a:gridCol>
                    <a:gridCol w="1341120">
                      <a:extLst>
                        <a:ext uri="{9D8B030D-6E8A-4147-A177-3AD203B41FA5}">
                          <a16:colId xmlns:a16="http://schemas.microsoft.com/office/drawing/2014/main" val="1714860099"/>
                        </a:ext>
                      </a:extLst>
                    </a:gridCol>
                    <a:gridCol w="1341120">
                      <a:extLst>
                        <a:ext uri="{9D8B030D-6E8A-4147-A177-3AD203B41FA5}">
                          <a16:colId xmlns:a16="http://schemas.microsoft.com/office/drawing/2014/main" val="3291912191"/>
                        </a:ext>
                      </a:extLst>
                    </a:gridCol>
                    <a:gridCol w="1341120">
                      <a:extLst>
                        <a:ext uri="{9D8B030D-6E8A-4147-A177-3AD203B41FA5}">
                          <a16:colId xmlns:a16="http://schemas.microsoft.com/office/drawing/2014/main" val="2886304936"/>
                        </a:ext>
                      </a:extLst>
                    </a:gridCol>
                  </a:tblGrid>
                  <a:tr h="65978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      衝程</a:t>
                          </a:r>
                          <a:endParaRPr lang="en-US" altLang="zh-TW" sz="1800" b="1" dirty="0" smtClean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800" b="1" dirty="0" err="1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SectionⅠ</a:t>
                          </a:r>
                          <a:endParaRPr lang="en-US" altLang="zh-TW" sz="1800" b="1" dirty="0" smtClean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進氣衝程</a:t>
                          </a:r>
                          <a:r>
                            <a:rPr lang="en-US" altLang="zh-TW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800" b="1" dirty="0" err="1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SectionⅡ</a:t>
                          </a:r>
                          <a:endParaRPr lang="en-US" altLang="zh-TW" sz="1800" b="1" dirty="0" smtClean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壓縮衝程</a:t>
                          </a:r>
                          <a:r>
                            <a:rPr lang="en-US" altLang="zh-TW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800" b="1" dirty="0" err="1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SectionⅢ</a:t>
                          </a:r>
                          <a:endParaRPr lang="en-US" altLang="zh-TW" sz="1800" b="1" dirty="0" smtClean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動力衝程</a:t>
                          </a:r>
                          <a:r>
                            <a:rPr lang="en-US" altLang="zh-TW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800" b="1" dirty="0" err="1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SectionⅣ</a:t>
                          </a:r>
                          <a:endParaRPr lang="en-US" altLang="zh-TW" sz="1800" b="1" dirty="0" smtClean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排氣衝程</a:t>
                          </a:r>
                          <a:r>
                            <a:rPr lang="en-US" altLang="zh-TW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78521450"/>
                      </a:ext>
                    </a:extLst>
                  </a:tr>
                  <a:tr h="67281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曲柄角度</a:t>
                          </a:r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TW" sz="1800" b="1" dirty="0" smtClean="0">
                                        <a:solidFill>
                                          <a:schemeClr val="tx1"/>
                                        </a:solidFill>
                                        <a:latin typeface="微軟正黑體" panose="020B0604030504040204" pitchFamily="34" charset="-120"/>
                                        <a:ea typeface="微軟正黑體" panose="020B0604030504040204" pitchFamily="34" charset="-12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altLang="zh-TW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~</m:t>
                                </m:r>
                                <m:sSup>
                                  <m:sSupPr>
                                    <m:ctrlP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TW" sz="1800" b="1" dirty="0" smtClean="0">
                                        <a:solidFill>
                                          <a:schemeClr val="tx1"/>
                                        </a:solidFill>
                                        <a:latin typeface="微軟正黑體" panose="020B0604030504040204" pitchFamily="34" charset="-120"/>
                                        <a:ea typeface="微軟正黑體" panose="020B0604030504040204" pitchFamily="34" charset="-12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TW" sz="18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180</m:t>
                                    </m:r>
                                  </m:e>
                                  <m:sup>
                                    <m: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altLang="zh-TW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~</m:t>
                                </m:r>
                                <m:sSup>
                                  <m:sSupPr>
                                    <m:ctrlP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TW" sz="18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360</m:t>
                                    </m:r>
                                  </m:e>
                                  <m:sup>
                                    <m: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TW" sz="18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360</m:t>
                                    </m:r>
                                  </m:e>
                                  <m:sup>
                                    <m: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altLang="zh-TW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~</m:t>
                                </m:r>
                                <m:sSup>
                                  <m:sSupPr>
                                    <m:ctrlP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TW" sz="18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540</m:t>
                                    </m:r>
                                  </m:e>
                                  <m:sup>
                                    <m: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TW" sz="18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540</m:t>
                                    </m:r>
                                  </m:e>
                                  <m:sup>
                                    <m: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°</m:t>
                                    </m:r>
                                  </m:sup>
                                </m:sSup>
                                <m:r>
                                  <a:rPr lang="en-US" altLang="zh-TW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~</m:t>
                                </m:r>
                                <m:sSup>
                                  <m:sSupPr>
                                    <m:ctrlP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TW" sz="18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720</m:t>
                                    </m:r>
                                  </m:e>
                                  <m:sup>
                                    <m:r>
                                      <a:rPr lang="en-US" altLang="zh-TW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1117131"/>
                      </a:ext>
                    </a:extLst>
                  </a:tr>
                  <a:tr h="6597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動作</a:t>
                          </a:r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空氣、燃油進入</a:t>
                          </a:r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壓縮缸內氣體體積</a:t>
                          </a:r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燃燒產生</a:t>
                          </a:r>
                          <a:endParaRPr lang="en-US" altLang="zh-TW" sz="1800" b="1" dirty="0" smtClean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爆炸</a:t>
                          </a:r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排放燃燒後氣體</a:t>
                          </a:r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2421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1497546"/>
                  </p:ext>
                </p:extLst>
              </p:nvPr>
            </p:nvGraphicFramePr>
            <p:xfrm>
              <a:off x="3971926" y="1841849"/>
              <a:ext cx="6705600" cy="19923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1120">
                      <a:extLst>
                        <a:ext uri="{9D8B030D-6E8A-4147-A177-3AD203B41FA5}">
                          <a16:colId xmlns:a16="http://schemas.microsoft.com/office/drawing/2014/main" val="2780788448"/>
                        </a:ext>
                      </a:extLst>
                    </a:gridCol>
                    <a:gridCol w="1341120">
                      <a:extLst>
                        <a:ext uri="{9D8B030D-6E8A-4147-A177-3AD203B41FA5}">
                          <a16:colId xmlns:a16="http://schemas.microsoft.com/office/drawing/2014/main" val="1887422808"/>
                        </a:ext>
                      </a:extLst>
                    </a:gridCol>
                    <a:gridCol w="1341120">
                      <a:extLst>
                        <a:ext uri="{9D8B030D-6E8A-4147-A177-3AD203B41FA5}">
                          <a16:colId xmlns:a16="http://schemas.microsoft.com/office/drawing/2014/main" val="1714860099"/>
                        </a:ext>
                      </a:extLst>
                    </a:gridCol>
                    <a:gridCol w="1341120">
                      <a:extLst>
                        <a:ext uri="{9D8B030D-6E8A-4147-A177-3AD203B41FA5}">
                          <a16:colId xmlns:a16="http://schemas.microsoft.com/office/drawing/2014/main" val="3291912191"/>
                        </a:ext>
                      </a:extLst>
                    </a:gridCol>
                    <a:gridCol w="1341120">
                      <a:extLst>
                        <a:ext uri="{9D8B030D-6E8A-4147-A177-3AD203B41FA5}">
                          <a16:colId xmlns:a16="http://schemas.microsoft.com/office/drawing/2014/main" val="2886304936"/>
                        </a:ext>
                      </a:extLst>
                    </a:gridCol>
                  </a:tblGrid>
                  <a:tr h="65978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      衝程</a:t>
                          </a:r>
                          <a:endParaRPr lang="en-US" altLang="zh-TW" sz="1800" b="1" dirty="0" smtClean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800" b="1" dirty="0" err="1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SectionⅠ</a:t>
                          </a:r>
                          <a:endParaRPr lang="en-US" altLang="zh-TW" sz="1800" b="1" dirty="0" smtClean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進氣衝程</a:t>
                          </a:r>
                          <a:r>
                            <a:rPr lang="en-US" altLang="zh-TW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800" b="1" dirty="0" err="1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SectionⅡ</a:t>
                          </a:r>
                          <a:endParaRPr lang="en-US" altLang="zh-TW" sz="1800" b="1" dirty="0" smtClean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壓縮衝程</a:t>
                          </a:r>
                          <a:r>
                            <a:rPr lang="en-US" altLang="zh-TW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800" b="1" dirty="0" err="1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SectionⅢ</a:t>
                          </a:r>
                          <a:endParaRPr lang="en-US" altLang="zh-TW" sz="1800" b="1" dirty="0" smtClean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動力衝程</a:t>
                          </a:r>
                          <a:r>
                            <a:rPr lang="en-US" altLang="zh-TW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TW" sz="1800" b="1" dirty="0" err="1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SectionⅣ</a:t>
                          </a:r>
                          <a:endParaRPr lang="en-US" altLang="zh-TW" sz="1800" b="1" dirty="0" smtClean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排氣衝程</a:t>
                          </a:r>
                          <a:r>
                            <a:rPr lang="en-US" altLang="zh-TW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78521450"/>
                      </a:ext>
                    </a:extLst>
                  </a:tr>
                  <a:tr h="67281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</a:pP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曲柄角度</a:t>
                          </a:r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455" t="-101802" r="-301364" b="-1090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548" t="-101802" r="-200000" b="-1090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909" t="-101802" r="-100909" b="-1090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909" t="-101802" r="-909" b="-1090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1117131"/>
                      </a:ext>
                    </a:extLst>
                  </a:tr>
                  <a:tr h="6597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動作</a:t>
                          </a:r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空氣、燃油進入</a:t>
                          </a:r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壓縮缸內氣體體積</a:t>
                          </a:r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燃燒產生</a:t>
                          </a:r>
                          <a:endParaRPr lang="en-US" altLang="zh-TW" sz="1800" b="1" dirty="0" smtClean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爆炸</a:t>
                          </a:r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zh-TW" altLang="en-US" sz="1800" b="1" dirty="0" smtClean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排放燃燒後氣體</a:t>
                          </a:r>
                          <a:endParaRPr lang="zh-TW" altLang="en-US" sz="180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2421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矩形 6"/>
          <p:cNvSpPr/>
          <p:nvPr/>
        </p:nvSpPr>
        <p:spPr>
          <a:xfrm>
            <a:off x="3828574" y="1388869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引擎四衝程循環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406" y="4043466"/>
            <a:ext cx="133882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活塞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1098098" y="3848536"/>
            <a:ext cx="819431" cy="3146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-151212" y="5002076"/>
            <a:ext cx="133882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曲柄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862697" y="5210175"/>
            <a:ext cx="470803" cy="10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103800" y="1380184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引擎扭矩與曲柄角度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082" y="4438161"/>
            <a:ext cx="133882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連桿機構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單箭頭接點 18"/>
          <p:cNvCxnSpPr/>
          <p:nvPr/>
        </p:nvCxnSpPr>
        <p:spPr>
          <a:xfrm flipV="1">
            <a:off x="1336402" y="4319390"/>
            <a:ext cx="1002700" cy="301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" t="2909" r="2368" b="2092"/>
          <a:stretch/>
        </p:blipFill>
        <p:spPr>
          <a:xfrm>
            <a:off x="4568297" y="3958812"/>
            <a:ext cx="6109229" cy="2899188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2868" y="6256150"/>
            <a:ext cx="3199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err="1" smtClean="0"/>
              <a:t>Jphn</a:t>
            </a:r>
            <a:r>
              <a:rPr lang="en-US" altLang="zh-TW" sz="1400" dirty="0" smtClean="0"/>
              <a:t> </a:t>
            </a:r>
            <a:r>
              <a:rPr lang="en-US" altLang="zh-TW" sz="1400" dirty="0"/>
              <a:t>B. Heywood , </a:t>
            </a:r>
            <a:r>
              <a:rPr lang="zh-TW" altLang="en-US" sz="1400" dirty="0"/>
              <a:t>蘇金佳</a:t>
            </a:r>
            <a:r>
              <a:rPr lang="en-US" altLang="zh-TW" sz="1400" dirty="0"/>
              <a:t>"</a:t>
            </a:r>
            <a:r>
              <a:rPr lang="zh-TW" altLang="en-US" sz="1400" dirty="0"/>
              <a:t>內燃機</a:t>
            </a:r>
            <a:r>
              <a:rPr lang="en-US" altLang="zh-TW" sz="1400" dirty="0"/>
              <a:t>",1995</a:t>
            </a:r>
            <a:endParaRPr lang="zh-TW" altLang="en-US" sz="1400" dirty="0"/>
          </a:p>
        </p:txBody>
      </p:sp>
      <p:sp>
        <p:nvSpPr>
          <p:cNvPr id="23" name="矩形 22"/>
          <p:cNvSpPr/>
          <p:nvPr/>
        </p:nvSpPr>
        <p:spPr>
          <a:xfrm>
            <a:off x="-12913" y="6501333"/>
            <a:ext cx="448257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ShengpingFu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</a:rPr>
              <a:t>, </a:t>
            </a:r>
            <a:r>
              <a:rPr lang="en-US" altLang="zh-TW" sz="105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ShengboLi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</a:rPr>
              <a:t>, </a:t>
            </a:r>
            <a:r>
              <a:rPr lang="en-US" altLang="zh-TW" sz="105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NingLuo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</a:rPr>
              <a:t>, </a:t>
            </a:r>
            <a:r>
              <a:rPr lang="en-US" altLang="zh-TW" sz="105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MishchenkuElena</a:t>
            </a:r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</a:rPr>
              <a:t>, “Dynamic optimization of tracked vehicle power train based on torsional vibration analysis,”</a:t>
            </a:r>
            <a:endParaRPr lang="zh-TW" altLang="en-US" sz="105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9753371" y="552764"/>
            <a:ext cx="2415213" cy="92333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小結論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單缸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引擎為脈波式扭矩，使系統產生振噪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接點 24"/>
          <p:cNvCxnSpPr/>
          <p:nvPr/>
        </p:nvCxnSpPr>
        <p:spPr>
          <a:xfrm flipV="1">
            <a:off x="3819985" y="1667540"/>
            <a:ext cx="0" cy="4582544"/>
          </a:xfrm>
          <a:prstGeom prst="line">
            <a:avLst/>
          </a:prstGeom>
          <a:ln w="57150">
            <a:solidFill>
              <a:schemeClr val="accent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978521" y="1842616"/>
            <a:ext cx="1348359" cy="1991614"/>
          </a:xfrm>
          <a:prstGeom prst="rect">
            <a:avLst/>
          </a:prstGeom>
          <a:solidFill>
            <a:schemeClr val="accent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5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3" grpId="0"/>
      <p:bldP spid="16" grpId="0"/>
      <p:bldP spid="18" grpId="0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文獻回顧</a:t>
            </a:r>
            <a:r>
              <a:rPr lang="en-US" altLang="zh-TW" dirty="0" smtClean="0"/>
              <a:t>-1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678001" y="2039913"/>
            <a:ext cx="2554344" cy="4205047"/>
            <a:chOff x="678001" y="2291003"/>
            <a:chExt cx="2554344" cy="420504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r="51244"/>
            <a:stretch/>
          </p:blipFill>
          <p:spPr>
            <a:xfrm>
              <a:off x="678001" y="2291003"/>
              <a:ext cx="2531924" cy="2021036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l="49943"/>
            <a:stretch/>
          </p:blipFill>
          <p:spPr>
            <a:xfrm>
              <a:off x="678002" y="4510086"/>
              <a:ext cx="2554343" cy="1985964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571500" y="1514129"/>
            <a:ext cx="26647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離線量測引擎扭矩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FFT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864" y="1895890"/>
            <a:ext cx="5441211" cy="214910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43193" y="1494793"/>
            <a:ext cx="1787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主動式整流器 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29100"/>
            <a:ext cx="3798356" cy="26289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543193" y="3860894"/>
            <a:ext cx="5039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電機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軸電流狀態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0.5 order 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抑制振動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753371" y="552764"/>
            <a:ext cx="2415213" cy="92333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小結論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離線量測引擎扭矩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抑制固定頻率漣波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-2322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 dirty="0" smtClean="0"/>
              <a:t>E</a:t>
            </a:r>
            <a:r>
              <a:rPr lang="en-US" altLang="zh-TW" sz="1400" dirty="0"/>
              <a:t>. Ayana, P. </a:t>
            </a:r>
            <a:r>
              <a:rPr lang="en-US" altLang="zh-TW" sz="1400" dirty="0" err="1"/>
              <a:t>Plahn</a:t>
            </a:r>
            <a:r>
              <a:rPr lang="en-US" altLang="zh-TW" sz="1400" dirty="0"/>
              <a:t>, K. </a:t>
            </a:r>
            <a:r>
              <a:rPr lang="en-US" altLang="zh-TW" sz="1400" dirty="0" err="1"/>
              <a:t>Wejrzanowski</a:t>
            </a:r>
            <a:r>
              <a:rPr lang="en-US" altLang="zh-TW" sz="1400" dirty="0"/>
              <a:t> and N. Mohan, "Active Torque Cancellation for Transmitted Vibration Reduction of Low Cylinder Count Engines," </a:t>
            </a:r>
            <a:endParaRPr lang="zh-TW" altLang="en-US" sz="1400" dirty="0"/>
          </a:p>
        </p:txBody>
      </p:sp>
      <p:cxnSp>
        <p:nvCxnSpPr>
          <p:cNvPr id="16" name="直線接點 15"/>
          <p:cNvCxnSpPr/>
          <p:nvPr/>
        </p:nvCxnSpPr>
        <p:spPr>
          <a:xfrm flipV="1">
            <a:off x="4447946" y="1662416"/>
            <a:ext cx="0" cy="4582544"/>
          </a:xfrm>
          <a:prstGeom prst="line">
            <a:avLst/>
          </a:prstGeom>
          <a:ln w="57150">
            <a:solidFill>
              <a:schemeClr val="accent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04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23" t="5847" r="5987" b="3954"/>
          <a:stretch/>
        </p:blipFill>
        <p:spPr>
          <a:xfrm>
            <a:off x="504855" y="2314514"/>
            <a:ext cx="5746394" cy="45093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矩形 9"/>
          <p:cNvSpPr/>
          <p:nvPr/>
        </p:nvSpPr>
        <p:spPr>
          <a:xfrm>
            <a:off x="790575" y="5172074"/>
            <a:ext cx="1704976" cy="533401"/>
          </a:xfrm>
          <a:prstGeom prst="rect">
            <a:avLst/>
          </a:prstGeom>
          <a:solidFill>
            <a:schemeClr val="accent2">
              <a:lumMod val="75000"/>
              <a:alpha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文獻回顧</a:t>
            </a:r>
            <a:r>
              <a:rPr lang="en-US" altLang="zh-TW" dirty="0" smtClean="0"/>
              <a:t>-2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6071" y="1664755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現建立引擎扭矩估測模型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66203" y="4332564"/>
            <a:ext cx="2011849" cy="448986"/>
          </a:xfrm>
          <a:prstGeom prst="rect">
            <a:avLst/>
          </a:prstGeom>
          <a:solidFill>
            <a:srgbClr val="FF0000">
              <a:alpha val="2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164115" y="1426123"/>
            <a:ext cx="1107996" cy="369332"/>
          </a:xfrm>
          <a:prstGeom prst="rect">
            <a:avLst/>
          </a:prstGeom>
          <a:solidFill>
            <a:schemeClr val="accent4">
              <a:alpha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速度誤差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97127" y="1799828"/>
            <a:ext cx="1784464" cy="369332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txBody>
          <a:bodyPr wrap="none">
            <a:spAutoFit/>
          </a:bodyPr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估測器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控制器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97127" y="1423453"/>
            <a:ext cx="1569660" cy="369332"/>
          </a:xfrm>
          <a:prstGeom prst="rect">
            <a:avLst/>
          </a:prstGeom>
          <a:solidFill>
            <a:schemeClr val="accent2">
              <a:lumMod val="75000"/>
              <a:alpha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引擎扭矩模型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56643" y="3449378"/>
            <a:ext cx="605008" cy="353110"/>
          </a:xfrm>
          <a:prstGeom prst="rect">
            <a:avLst/>
          </a:prstGeom>
          <a:solidFill>
            <a:srgbClr val="FFC000">
              <a:alpha val="2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868" y="4538088"/>
            <a:ext cx="2287579" cy="231991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746964" y="4179334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四缸引擎扭矩估測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75" y="1928672"/>
            <a:ext cx="2286000" cy="2376453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520" y="4481666"/>
            <a:ext cx="2192910" cy="231038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6669857" y="1464700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引擎離線氣壓量測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2298" y="1936835"/>
            <a:ext cx="2047499" cy="2220876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-3733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200" dirty="0" smtClean="0"/>
              <a:t>R</a:t>
            </a:r>
            <a:r>
              <a:rPr lang="en-US" altLang="zh-TW" sz="1200" dirty="0"/>
              <a:t>. I. Davis and R. D. Lorenz, “Engine torque ripple cancellation with an integrated starter alternator in a hybrid electric vehicle: Implementation and control,”</a:t>
            </a:r>
            <a:endParaRPr lang="zh-TW" altLang="en-US" sz="12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9753371" y="552764"/>
            <a:ext cx="2415213" cy="92333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小結論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線收斂引擎扭矩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外擾解耦控制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520516" y="145652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轉速漣波抑制效果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485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  <p:bldP spid="8" grpId="0" animBg="1"/>
      <p:bldP spid="12" grpId="0" animBg="1"/>
      <p:bldP spid="13" grpId="0" animBg="1"/>
      <p:bldP spid="14" grpId="0" animBg="1"/>
      <p:bldP spid="17" grpId="0" animBg="1"/>
      <p:bldP spid="19" grpId="0"/>
      <p:bldP spid="22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文獻回顧</a:t>
            </a:r>
            <a:r>
              <a:rPr lang="en-US" altLang="zh-TW" dirty="0" smtClean="0"/>
              <a:t>-3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78000" y="1567062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在線估測位置依據外部扭矩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982955"/>
              </p:ext>
            </p:extLst>
          </p:nvPr>
        </p:nvGraphicFramePr>
        <p:xfrm>
          <a:off x="678000" y="2251448"/>
          <a:ext cx="9410609" cy="4263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Visio" r:id="rId3" imgW="11472867" imgH="5191730" progId="Visio.Drawing.11">
                  <p:embed/>
                </p:oleObj>
              </mc:Choice>
              <mc:Fallback>
                <p:oleObj name="Visio" r:id="rId3" imgW="11472867" imgH="5191730" progId="Visio.Drawing.11">
                  <p:embed/>
                  <p:pic>
                    <p:nvPicPr>
                      <p:cNvPr id="3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000" y="2251448"/>
                        <a:ext cx="9410609" cy="426365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4229162" y="1526331"/>
            <a:ext cx="30123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在線補償於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FOC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扭矩迴路</a:t>
            </a:r>
            <a:endParaRPr lang="zh-TW" altLang="en-US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6086475" y="4057651"/>
            <a:ext cx="1905000" cy="20207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9753371" y="552764"/>
            <a:ext cx="2415213" cy="92333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小結論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利用重複控制器收斂估測誤差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2519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400" dirty="0" smtClean="0"/>
              <a:t>吳俊儒</a:t>
            </a:r>
            <a:r>
              <a:rPr lang="en-US" altLang="zh-TW" sz="1400" dirty="0"/>
              <a:t>, "</a:t>
            </a:r>
            <a:r>
              <a:rPr lang="zh-TW" altLang="en-US" sz="1400" dirty="0"/>
              <a:t>抑制永磁同步馬達頓轉扭矩之位置依據型重複扭矩觀測器設計</a:t>
            </a:r>
            <a:r>
              <a:rPr lang="en-US" altLang="zh-TW" sz="1400" dirty="0"/>
              <a:t>"</a:t>
            </a:r>
            <a:endParaRPr lang="zh-TW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2505456" y="5575001"/>
            <a:ext cx="2685553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位置依據重複控制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器</a:t>
            </a: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5013033" y="5348152"/>
            <a:ext cx="819431" cy="3146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5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研究</a:t>
            </a:r>
            <a:r>
              <a:rPr lang="zh-TW" altLang="en-US" dirty="0"/>
              <a:t>目標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C343-D1D4-4FBD-A330-280A624D56EB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grpSp>
        <p:nvGrpSpPr>
          <p:cNvPr id="5" name="그룹 13"/>
          <p:cNvGrpSpPr/>
          <p:nvPr/>
        </p:nvGrpSpPr>
        <p:grpSpPr>
          <a:xfrm>
            <a:off x="4250902" y="1845839"/>
            <a:ext cx="3043211" cy="2415545"/>
            <a:chOff x="5194810" y="1474116"/>
            <a:chExt cx="2622465" cy="2313000"/>
          </a:xfrm>
        </p:grpSpPr>
        <p:sp>
          <p:nvSpPr>
            <p:cNvPr id="6" name="사각형: 둥근 모서리 16">
              <a:extLst>
                <a:ext uri="{FF2B5EF4-FFF2-40B4-BE49-F238E27FC236}">
                  <a16:creationId xmlns:a16="http://schemas.microsoft.com/office/drawing/2014/main" id="{C7C7A6D0-3CE1-49B9-B7D1-61BEC30CE42C}"/>
                </a:ext>
              </a:extLst>
            </p:cNvPr>
            <p:cNvSpPr/>
            <p:nvPr/>
          </p:nvSpPr>
          <p:spPr>
            <a:xfrm rot="1380000">
              <a:off x="5980751" y="2894870"/>
              <a:ext cx="1836524" cy="65956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7" name="그림 35">
              <a:extLst>
                <a:ext uri="{FF2B5EF4-FFF2-40B4-BE49-F238E27FC236}">
                  <a16:creationId xmlns:a16="http://schemas.microsoft.com/office/drawing/2014/main" id="{B5CEBDD9-B095-4877-8DFE-A3ECA2A3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194810" y="1474116"/>
              <a:ext cx="2565000" cy="2313000"/>
            </a:xfrm>
            <a:custGeom>
              <a:avLst/>
              <a:gdLst>
                <a:gd name="connsiteX0" fmla="*/ 0 w 2565000"/>
                <a:gd name="connsiteY0" fmla="*/ 0 h 2313000"/>
                <a:gd name="connsiteX1" fmla="*/ 2565000 w 2565000"/>
                <a:gd name="connsiteY1" fmla="*/ 0 h 2313000"/>
                <a:gd name="connsiteX2" fmla="*/ 2565000 w 2565000"/>
                <a:gd name="connsiteY2" fmla="*/ 1913612 h 2313000"/>
                <a:gd name="connsiteX3" fmla="*/ 2538061 w 2565000"/>
                <a:gd name="connsiteY3" fmla="*/ 1875488 h 2313000"/>
                <a:gd name="connsiteX4" fmla="*/ 2120683 w 2565000"/>
                <a:gd name="connsiteY4" fmla="*/ 1759439 h 2313000"/>
                <a:gd name="connsiteX5" fmla="*/ 440575 w 2565000"/>
                <a:gd name="connsiteY5" fmla="*/ 2305339 h 2313000"/>
                <a:gd name="connsiteX6" fmla="*/ 423170 w 2565000"/>
                <a:gd name="connsiteY6" fmla="*/ 2313000 h 2313000"/>
                <a:gd name="connsiteX7" fmla="*/ 0 w 2565000"/>
                <a:gd name="connsiteY7" fmla="*/ 2313000 h 23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5000" h="2313000">
                  <a:moveTo>
                    <a:pt x="0" y="0"/>
                  </a:moveTo>
                  <a:lnTo>
                    <a:pt x="2565000" y="0"/>
                  </a:lnTo>
                  <a:lnTo>
                    <a:pt x="2565000" y="1913612"/>
                  </a:lnTo>
                  <a:lnTo>
                    <a:pt x="2538061" y="1875488"/>
                  </a:lnTo>
                  <a:cubicBezTo>
                    <a:pt x="2438017" y="1760102"/>
                    <a:pt x="2275063" y="1709278"/>
                    <a:pt x="2120683" y="1759439"/>
                  </a:cubicBezTo>
                  <a:lnTo>
                    <a:pt x="440575" y="2305339"/>
                  </a:lnTo>
                  <a:lnTo>
                    <a:pt x="423170" y="2313000"/>
                  </a:lnTo>
                  <a:lnTo>
                    <a:pt x="0" y="2313000"/>
                  </a:lnTo>
                  <a:close/>
                </a:path>
              </a:pathLst>
            </a:custGeom>
            <a:effectLst>
              <a:outerShdw dist="88900" dir="3600000" sx="97000" sy="97000" algn="t" rotWithShape="0">
                <a:prstClr val="black"/>
              </a:outerShdw>
            </a:effectLst>
          </p:spPr>
        </p:pic>
      </p:grpSp>
      <p:grpSp>
        <p:nvGrpSpPr>
          <p:cNvPr id="15" name="그룹 45"/>
          <p:cNvGrpSpPr/>
          <p:nvPr/>
        </p:nvGrpSpPr>
        <p:grpSpPr>
          <a:xfrm rot="14400000">
            <a:off x="2528845" y="4502265"/>
            <a:ext cx="2693085" cy="2581363"/>
            <a:chOff x="5194811" y="1474116"/>
            <a:chExt cx="2622464" cy="2313000"/>
          </a:xfrm>
        </p:grpSpPr>
        <p:sp>
          <p:nvSpPr>
            <p:cNvPr id="16" name="사각형: 둥근 모서리 16">
              <a:extLst>
                <a:ext uri="{FF2B5EF4-FFF2-40B4-BE49-F238E27FC236}">
                  <a16:creationId xmlns:a16="http://schemas.microsoft.com/office/drawing/2014/main" id="{C7C7A6D0-3CE1-49B9-B7D1-61BEC30CE42C}"/>
                </a:ext>
              </a:extLst>
            </p:cNvPr>
            <p:cNvSpPr/>
            <p:nvPr/>
          </p:nvSpPr>
          <p:spPr>
            <a:xfrm rot="1380000">
              <a:off x="5980751" y="2894870"/>
              <a:ext cx="1836524" cy="65956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7" name="그림 47">
              <a:extLst>
                <a:ext uri="{FF2B5EF4-FFF2-40B4-BE49-F238E27FC236}">
                  <a16:creationId xmlns:a16="http://schemas.microsoft.com/office/drawing/2014/main" id="{B5CEBDD9-B095-4877-8DFE-A3ECA2A3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194811" y="1474116"/>
              <a:ext cx="2565001" cy="2313000"/>
            </a:xfrm>
            <a:custGeom>
              <a:avLst/>
              <a:gdLst>
                <a:gd name="connsiteX0" fmla="*/ 0 w 2565000"/>
                <a:gd name="connsiteY0" fmla="*/ 0 h 2313000"/>
                <a:gd name="connsiteX1" fmla="*/ 2565000 w 2565000"/>
                <a:gd name="connsiteY1" fmla="*/ 0 h 2313000"/>
                <a:gd name="connsiteX2" fmla="*/ 2565000 w 2565000"/>
                <a:gd name="connsiteY2" fmla="*/ 1913612 h 2313000"/>
                <a:gd name="connsiteX3" fmla="*/ 2538061 w 2565000"/>
                <a:gd name="connsiteY3" fmla="*/ 1875488 h 2313000"/>
                <a:gd name="connsiteX4" fmla="*/ 2120683 w 2565000"/>
                <a:gd name="connsiteY4" fmla="*/ 1759439 h 2313000"/>
                <a:gd name="connsiteX5" fmla="*/ 440575 w 2565000"/>
                <a:gd name="connsiteY5" fmla="*/ 2305339 h 2313000"/>
                <a:gd name="connsiteX6" fmla="*/ 423170 w 2565000"/>
                <a:gd name="connsiteY6" fmla="*/ 2313000 h 2313000"/>
                <a:gd name="connsiteX7" fmla="*/ 0 w 2565000"/>
                <a:gd name="connsiteY7" fmla="*/ 2313000 h 23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5000" h="2313000">
                  <a:moveTo>
                    <a:pt x="0" y="0"/>
                  </a:moveTo>
                  <a:lnTo>
                    <a:pt x="2565000" y="0"/>
                  </a:lnTo>
                  <a:lnTo>
                    <a:pt x="2565000" y="1913612"/>
                  </a:lnTo>
                  <a:lnTo>
                    <a:pt x="2538061" y="1875488"/>
                  </a:lnTo>
                  <a:cubicBezTo>
                    <a:pt x="2438017" y="1760102"/>
                    <a:pt x="2275063" y="1709278"/>
                    <a:pt x="2120683" y="1759439"/>
                  </a:cubicBezTo>
                  <a:lnTo>
                    <a:pt x="440575" y="2305339"/>
                  </a:lnTo>
                  <a:lnTo>
                    <a:pt x="423170" y="2313000"/>
                  </a:lnTo>
                  <a:lnTo>
                    <a:pt x="0" y="2313000"/>
                  </a:lnTo>
                  <a:close/>
                </a:path>
              </a:pathLst>
            </a:custGeom>
            <a:effectLst>
              <a:outerShdw dist="25400" dir="18600000" sx="97000" sy="97000" algn="t" rotWithShape="0">
                <a:prstClr val="black"/>
              </a:outerShdw>
            </a:effectLst>
          </p:spPr>
        </p:pic>
      </p:grpSp>
      <p:grpSp>
        <p:nvGrpSpPr>
          <p:cNvPr id="18" name="그룹 48"/>
          <p:cNvGrpSpPr/>
          <p:nvPr/>
        </p:nvGrpSpPr>
        <p:grpSpPr>
          <a:xfrm rot="7200000">
            <a:off x="6418249" y="4562188"/>
            <a:ext cx="2536758" cy="2685816"/>
            <a:chOff x="5194810" y="1474116"/>
            <a:chExt cx="2622465" cy="2313000"/>
          </a:xfrm>
        </p:grpSpPr>
        <p:sp>
          <p:nvSpPr>
            <p:cNvPr id="19" name="사각형: 둥근 모서리 16">
              <a:extLst>
                <a:ext uri="{FF2B5EF4-FFF2-40B4-BE49-F238E27FC236}">
                  <a16:creationId xmlns:a16="http://schemas.microsoft.com/office/drawing/2014/main" id="{C7C7A6D0-3CE1-49B9-B7D1-61BEC30CE42C}"/>
                </a:ext>
              </a:extLst>
            </p:cNvPr>
            <p:cNvSpPr/>
            <p:nvPr/>
          </p:nvSpPr>
          <p:spPr>
            <a:xfrm rot="1380000">
              <a:off x="5980751" y="2894870"/>
              <a:ext cx="1836524" cy="65956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0" name="그림 50">
              <a:extLst>
                <a:ext uri="{FF2B5EF4-FFF2-40B4-BE49-F238E27FC236}">
                  <a16:creationId xmlns:a16="http://schemas.microsoft.com/office/drawing/2014/main" id="{B5CEBDD9-B095-4877-8DFE-A3ECA2A3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194810" y="1474116"/>
              <a:ext cx="2565000" cy="2313000"/>
            </a:xfrm>
            <a:custGeom>
              <a:avLst/>
              <a:gdLst>
                <a:gd name="connsiteX0" fmla="*/ 0 w 2565000"/>
                <a:gd name="connsiteY0" fmla="*/ 0 h 2313000"/>
                <a:gd name="connsiteX1" fmla="*/ 2565000 w 2565000"/>
                <a:gd name="connsiteY1" fmla="*/ 0 h 2313000"/>
                <a:gd name="connsiteX2" fmla="*/ 2565000 w 2565000"/>
                <a:gd name="connsiteY2" fmla="*/ 1913612 h 2313000"/>
                <a:gd name="connsiteX3" fmla="*/ 2538061 w 2565000"/>
                <a:gd name="connsiteY3" fmla="*/ 1875488 h 2313000"/>
                <a:gd name="connsiteX4" fmla="*/ 2120683 w 2565000"/>
                <a:gd name="connsiteY4" fmla="*/ 1759439 h 2313000"/>
                <a:gd name="connsiteX5" fmla="*/ 440575 w 2565000"/>
                <a:gd name="connsiteY5" fmla="*/ 2305339 h 2313000"/>
                <a:gd name="connsiteX6" fmla="*/ 423170 w 2565000"/>
                <a:gd name="connsiteY6" fmla="*/ 2313000 h 2313000"/>
                <a:gd name="connsiteX7" fmla="*/ 0 w 2565000"/>
                <a:gd name="connsiteY7" fmla="*/ 2313000 h 23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5000" h="2313000">
                  <a:moveTo>
                    <a:pt x="0" y="0"/>
                  </a:moveTo>
                  <a:lnTo>
                    <a:pt x="2565000" y="0"/>
                  </a:lnTo>
                  <a:lnTo>
                    <a:pt x="2565000" y="1913612"/>
                  </a:lnTo>
                  <a:lnTo>
                    <a:pt x="2538061" y="1875488"/>
                  </a:lnTo>
                  <a:cubicBezTo>
                    <a:pt x="2438017" y="1760102"/>
                    <a:pt x="2275063" y="1709278"/>
                    <a:pt x="2120683" y="1759439"/>
                  </a:cubicBezTo>
                  <a:lnTo>
                    <a:pt x="440575" y="2305339"/>
                  </a:lnTo>
                  <a:lnTo>
                    <a:pt x="423170" y="2313000"/>
                  </a:lnTo>
                  <a:lnTo>
                    <a:pt x="0" y="2313000"/>
                  </a:lnTo>
                  <a:close/>
                </a:path>
              </a:pathLst>
            </a:custGeom>
            <a:effectLst>
              <a:outerShdw dist="38100" dir="10200000" sx="97000" sy="97000" algn="t" rotWithShape="0">
                <a:prstClr val="black"/>
              </a:outerShdw>
            </a:effectLst>
          </p:spPr>
        </p:pic>
      </p:grpSp>
      <p:sp>
        <p:nvSpPr>
          <p:cNvPr id="27" name="직사각형 55"/>
          <p:cNvSpPr/>
          <p:nvPr/>
        </p:nvSpPr>
        <p:spPr>
          <a:xfrm>
            <a:off x="5185167" y="2637419"/>
            <a:ext cx="1107996" cy="456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發電系統</a:t>
            </a:r>
            <a:endParaRPr lang="en-US" altLang="ko-KR" b="1" u="sng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직사각형 55"/>
          <p:cNvSpPr/>
          <p:nvPr/>
        </p:nvSpPr>
        <p:spPr>
          <a:xfrm>
            <a:off x="2940093" y="5991194"/>
            <a:ext cx="1569660" cy="456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引擎扭矩估測</a:t>
            </a:r>
            <a:endParaRPr lang="en-US" altLang="ko-KR" b="1" u="sng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직사각형 55"/>
          <p:cNvSpPr/>
          <p:nvPr/>
        </p:nvSpPr>
        <p:spPr>
          <a:xfrm>
            <a:off x="6657875" y="5656588"/>
            <a:ext cx="2194832" cy="872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外部</a:t>
            </a:r>
            <a:r>
              <a:rPr lang="zh-TW" altLang="en-US" b="1" u="sng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扭矩</a:t>
            </a:r>
            <a:r>
              <a:rPr lang="zh-TW" altLang="en-US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解耦控制</a:t>
            </a:r>
            <a:endParaRPr lang="en-US" altLang="zh-TW" b="1" u="sng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磁場導向扭矩控制</a:t>
            </a:r>
            <a:r>
              <a:rPr lang="en-US" altLang="zh-TW" b="1" u="sng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ko-KR" b="1" u="sng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4584862" y="3625993"/>
            <a:ext cx="2420965" cy="242096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직사각형 55"/>
          <p:cNvSpPr/>
          <p:nvPr/>
        </p:nvSpPr>
        <p:spPr>
          <a:xfrm>
            <a:off x="4717600" y="4416834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減少引擎脈波式扭矩</a:t>
            </a:r>
            <a:endParaRPr lang="en-US" altLang="zh-TW" b="1" u="sng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對系統振</a:t>
            </a:r>
            <a:r>
              <a:rPr lang="zh-TW" altLang="en-US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噪</a:t>
            </a:r>
            <a:r>
              <a:rPr lang="zh-TW" altLang="en-US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影響</a:t>
            </a:r>
            <a:endParaRPr lang="en-US" altLang="ko-KR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176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22213</TotalTime>
  <Words>1851</Words>
  <Application>Microsoft Office PowerPoint</Application>
  <PresentationFormat>寬螢幕</PresentationFormat>
  <Paragraphs>430</Paragraphs>
  <Slides>37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37</vt:i4>
      </vt:variant>
    </vt:vector>
  </HeadingPairs>
  <TitlesOfParts>
    <vt:vector size="50" baseType="lpstr">
      <vt:lpstr>맑은 고딕</vt:lpstr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Visio</vt:lpstr>
      <vt:lpstr>Equation</vt:lpstr>
      <vt:lpstr>PowerPoint 簡報</vt:lpstr>
      <vt:lpstr>自我介紹</vt:lpstr>
      <vt:lpstr>目錄</vt:lpstr>
      <vt:lpstr>研究背景</vt:lpstr>
      <vt:lpstr>單缸引擎</vt:lpstr>
      <vt:lpstr>文獻回顧-1</vt:lpstr>
      <vt:lpstr>文獻回顧-2</vt:lpstr>
      <vt:lpstr>文獻回顧-3</vt:lpstr>
      <vt:lpstr>研究目標</vt:lpstr>
      <vt:lpstr>引擎扭矩替代方案</vt:lpstr>
      <vt:lpstr>切換式磁阻馬達</vt:lpstr>
      <vt:lpstr>實驗架構</vt:lpstr>
      <vt:lpstr>發電系統</vt:lpstr>
      <vt:lpstr>直流有刷電機硬體示意圖(無控制)</vt:lpstr>
      <vt:lpstr>直流有刷電機架構</vt:lpstr>
      <vt:lpstr>直流有刷電機架構</vt:lpstr>
      <vt:lpstr>永磁同步電機控制</vt:lpstr>
      <vt:lpstr>永磁同步發電機負載扭矩控制架構</vt:lpstr>
      <vt:lpstr>能量回收判斷</vt:lpstr>
      <vt:lpstr>引擎估測</vt:lpstr>
      <vt:lpstr>Luenberger Observer估測磁阻馬達轉矩</vt:lpstr>
      <vt:lpstr>外部扭矩解耦控制圖(L.O)</vt:lpstr>
      <vt:lpstr>位置依據重複控制器學理</vt:lpstr>
      <vt:lpstr>加入位置依據控制器架構圖</vt:lpstr>
      <vt:lpstr>Matlab-模擬</vt:lpstr>
      <vt:lpstr>模擬結果比較</vt:lpstr>
      <vt:lpstr>Matlab-能量回收</vt:lpstr>
      <vt:lpstr>HIL實作(架構)</vt:lpstr>
      <vt:lpstr>HIL實作-一般外部扭矩估測器</vt:lpstr>
      <vt:lpstr>HIL實作-一般外部扭矩估測器</vt:lpstr>
      <vt:lpstr>HIL實作-加入重複控制</vt:lpstr>
      <vt:lpstr>HIL結果(加入重複控制)</vt:lpstr>
      <vt:lpstr>HIL結果說明</vt:lpstr>
      <vt:lpstr>實驗架構</vt:lpstr>
      <vt:lpstr>實作規劃</vt:lpstr>
      <vt:lpstr>未來建議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論文題目提案:  雙氣隙一體式啟動馬達發電機模式切換邏輯</dc:title>
  <dc:creator>ASUS</dc:creator>
  <cp:lastModifiedBy>韋翰 陳</cp:lastModifiedBy>
  <cp:revision>273</cp:revision>
  <cp:lastPrinted>2019-06-05T06:49:46Z</cp:lastPrinted>
  <dcterms:created xsi:type="dcterms:W3CDTF">2018-09-27T01:49:35Z</dcterms:created>
  <dcterms:modified xsi:type="dcterms:W3CDTF">2019-07-19T11:29:07Z</dcterms:modified>
</cp:coreProperties>
</file>